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52" r:id="rId2"/>
    <p:sldId id="337" r:id="rId3"/>
    <p:sldId id="256" r:id="rId4"/>
    <p:sldId id="330" r:id="rId5"/>
    <p:sldId id="332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31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269" r:id="rId25"/>
    <p:sldId id="351" r:id="rId26"/>
    <p:sldId id="353" r:id="rId27"/>
    <p:sldId id="356" r:id="rId28"/>
    <p:sldId id="357" r:id="rId29"/>
    <p:sldId id="361" r:id="rId30"/>
    <p:sldId id="366" r:id="rId31"/>
    <p:sldId id="362" r:id="rId32"/>
    <p:sldId id="363" r:id="rId33"/>
    <p:sldId id="364" r:id="rId34"/>
    <p:sldId id="358" r:id="rId35"/>
    <p:sldId id="359" r:id="rId36"/>
    <p:sldId id="360" r:id="rId37"/>
    <p:sldId id="369" r:id="rId38"/>
    <p:sldId id="370" r:id="rId39"/>
    <p:sldId id="371" r:id="rId40"/>
    <p:sldId id="372" r:id="rId41"/>
    <p:sldId id="373" r:id="rId42"/>
    <p:sldId id="379" r:id="rId43"/>
    <p:sldId id="374" r:id="rId44"/>
    <p:sldId id="375" r:id="rId45"/>
    <p:sldId id="376" r:id="rId46"/>
    <p:sldId id="381" r:id="rId47"/>
    <p:sldId id="378" r:id="rId48"/>
    <p:sldId id="383" r:id="rId49"/>
    <p:sldId id="393" r:id="rId50"/>
    <p:sldId id="394" r:id="rId51"/>
    <p:sldId id="384" r:id="rId52"/>
    <p:sldId id="385" r:id="rId53"/>
    <p:sldId id="395" r:id="rId54"/>
    <p:sldId id="380" r:id="rId55"/>
    <p:sldId id="382" r:id="rId56"/>
    <p:sldId id="386" r:id="rId57"/>
    <p:sldId id="388" r:id="rId58"/>
    <p:sldId id="396" r:id="rId59"/>
    <p:sldId id="389" r:id="rId60"/>
    <p:sldId id="390" r:id="rId61"/>
    <p:sldId id="391" r:id="rId62"/>
    <p:sldId id="392" r:id="rId63"/>
    <p:sldId id="397" r:id="rId64"/>
    <p:sldId id="399" r:id="rId65"/>
    <p:sldId id="406" r:id="rId66"/>
    <p:sldId id="398" r:id="rId67"/>
    <p:sldId id="400" r:id="rId68"/>
    <p:sldId id="402" r:id="rId69"/>
    <p:sldId id="403" r:id="rId70"/>
    <p:sldId id="404" r:id="rId71"/>
    <p:sldId id="405" r:id="rId72"/>
    <p:sldId id="407" r:id="rId73"/>
    <p:sldId id="408" r:id="rId74"/>
    <p:sldId id="411" r:id="rId75"/>
    <p:sldId id="410" r:id="rId76"/>
    <p:sldId id="412" r:id="rId77"/>
    <p:sldId id="413" r:id="rId78"/>
    <p:sldId id="417" r:id="rId79"/>
    <p:sldId id="420" r:id="rId80"/>
    <p:sldId id="421" r:id="rId8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2" autoAdjust="0"/>
    <p:restoredTop sz="95576" autoAdjust="0"/>
  </p:normalViewPr>
  <p:slideViewPr>
    <p:cSldViewPr snapToGrid="0">
      <p:cViewPr varScale="1">
        <p:scale>
          <a:sx n="61" d="100"/>
          <a:sy n="61" d="100"/>
        </p:scale>
        <p:origin x="102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FF31E-C1FF-4FFC-8E6A-BD68A5BAAB8D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BE61-A5DE-4770-8DB5-BE4474EFF7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34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80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29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BE61-A5DE-4770-8DB5-BE4474EFF7C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80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2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3C4E9-28FD-4CED-8B34-89E37B4788AC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55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983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54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284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455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58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580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380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59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45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057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23084-67DE-44D3-85C7-4D64AA7D3B2C}" type="datetimeFigureOut">
              <a:rPr lang="nl-NL" smtClean="0"/>
              <a:t>20-3-2015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676B2-3636-44A7-8561-DFFACE89F1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47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7.jpeg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8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6.wmf"/><Relationship Id="rId2" Type="http://schemas.openxmlformats.org/officeDocument/2006/relationships/hyperlink" Target="//upload.wikimedia.org/wikipedia/commons/7/7d/Michiel_Jansz_van_Mierevelt_-_Johan_van_Oldenbarnevel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39.jpeg"/><Relationship Id="rId4" Type="http://schemas.openxmlformats.org/officeDocument/2006/relationships/hyperlink" Target="//upload.wikimedia.org/wikipedia/commons/6/6f/Michiel_Jansz_van_Mierevelt_-_Maurits_prins_van_Oranje-edit_1.jp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c/cc/Spanish_Armada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2.gif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6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31054" y="2623456"/>
            <a:ext cx="2868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“De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”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0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4832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Als heer van de Nederlanden wilde hij twee dingen bereiken: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>
                <a:solidFill>
                  <a:schemeClr val="bg1"/>
                </a:solidFill>
              </a:rPr>
              <a:t>Centralisatie: alle macht op één plek (een centrum). De macht van de regering in Brussel moest groter worden.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Elk gewest kreeg een </a:t>
            </a:r>
            <a:r>
              <a:rPr lang="nl-NL" sz="2800" u="sng" dirty="0" smtClean="0">
                <a:solidFill>
                  <a:schemeClr val="bg1"/>
                </a:solidFill>
              </a:rPr>
              <a:t>stadhouder</a:t>
            </a:r>
            <a:r>
              <a:rPr lang="nl-NL" sz="2800" dirty="0" smtClean="0">
                <a:solidFill>
                  <a:schemeClr val="bg1"/>
                </a:solidFill>
              </a:rPr>
              <a:t>: kreeg de leider over het leger en moest verantwoording afleggen aan Karel.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2. Hij wilde dat alle mensen in de Nederlanden katholiek bleven.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Tijdens zijn bestuur kwam het protestantisme op.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7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7" y="480696"/>
            <a:ext cx="4967634" cy="4401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1555: Karel V doet afstand van de troon.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Zijn zoon Filips II volgt hem op.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1559: Filips vertrekt uit Brussel en gaat naar Spanje.</a:t>
            </a:r>
          </a:p>
          <a:p>
            <a:endParaRPr lang="nl-NL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Margaretha van Parma (zijn halfzuster) wordt </a:t>
            </a:r>
            <a:r>
              <a:rPr lang="nl-NL" sz="2800" u="sng" dirty="0" smtClean="0">
                <a:solidFill>
                  <a:schemeClr val="bg1"/>
                </a:solidFill>
              </a:rPr>
              <a:t>landvoogdes</a:t>
            </a:r>
            <a:r>
              <a:rPr lang="nl-NL" sz="2800" dirty="0" smtClean="0">
                <a:solidFill>
                  <a:schemeClr val="bg1"/>
                </a:solidFill>
              </a:rPr>
              <a:t>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4.bp.blogspot.com/_2OanHUx_APo/TALZxjuJNLI/AAAAAAAAABw/_9EuetXCwyM/s1600/margarpar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1" y="2081212"/>
            <a:ext cx="314325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53" y="486285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8/86/Frans_Francken_II_-_Troonsafstand_Karel_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11896725" cy="92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433678" y="766296"/>
            <a:ext cx="132464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Karel V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672178" y="973327"/>
            <a:ext cx="132464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Filips II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343150" y="1381453"/>
            <a:ext cx="171161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chemeClr val="tx1"/>
                </a:solidFill>
              </a:rPr>
              <a:t>Ferdinand</a:t>
            </a:r>
            <a:endParaRPr lang="nl-NL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 descr="http://upload.wikimedia.org/wikipedia/commons/thumb/0/0d/Dominios_de_Felipe_II.svg/927px-Dominios_de_Felipe_I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828675"/>
            <a:ext cx="88296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7787033" cy="5262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b="1" dirty="0" smtClean="0">
                <a:solidFill>
                  <a:schemeClr val="bg1"/>
                </a:solidFill>
              </a:rPr>
              <a:t>Ontevredenheid onder alle bevolkingslagen groeit.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mensen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waren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eens</a:t>
            </a:r>
            <a:r>
              <a:rPr lang="en-US" sz="2800" dirty="0" smtClean="0">
                <a:solidFill>
                  <a:schemeClr val="bg1"/>
                </a:solidFill>
              </a:rPr>
              <a:t> met het </a:t>
            </a:r>
            <a:r>
              <a:rPr lang="en-US" sz="2800" dirty="0" err="1" smtClean="0">
                <a:solidFill>
                  <a:schemeClr val="bg1"/>
                </a:solidFill>
              </a:rPr>
              <a:t>bestuur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</a:rPr>
              <a:t>verloren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macht</a:t>
            </a:r>
            <a:r>
              <a:rPr lang="en-US" sz="2800" dirty="0" smtClean="0">
                <a:solidFill>
                  <a:schemeClr val="bg1"/>
                </a:solidFill>
              </a:rPr>
              <a:t> in het </a:t>
            </a:r>
            <a:r>
              <a:rPr lang="en-US" sz="2800" dirty="0" err="1" smtClean="0">
                <a:solidFill>
                  <a:schemeClr val="bg1"/>
                </a:solidFill>
              </a:rPr>
              <a:t>gewest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Rijke</a:t>
            </a:r>
            <a:r>
              <a:rPr lang="en-US" sz="2800" dirty="0" smtClean="0">
                <a:solidFill>
                  <a:schemeClr val="bg1"/>
                </a:solidFill>
              </a:rPr>
              <a:t> burgers in </a:t>
            </a:r>
            <a:r>
              <a:rPr lang="en-US" sz="2800" dirty="0" err="1" smtClean="0">
                <a:solidFill>
                  <a:schemeClr val="bg1"/>
                </a:solidFill>
              </a:rPr>
              <a:t>steden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</a:rPr>
              <a:t>verloren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macht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dirty="0" err="1" smtClean="0">
                <a:solidFill>
                  <a:schemeClr val="bg1"/>
                </a:solidFill>
              </a:rPr>
              <a:t>stad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</a:rPr>
              <a:t>Arbeiders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u="sng" dirty="0" err="1" smtClean="0">
                <a:solidFill>
                  <a:schemeClr val="bg1"/>
                </a:solidFill>
              </a:rPr>
              <a:t>nijverheid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Hadden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zwaar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regelmatig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misoogsten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17021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7787033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Protestanten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werden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vervolgd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katholieken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waren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hier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eens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185" y="12957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7" y="480696"/>
            <a:ext cx="4135784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Beeldenstorm</a:t>
            </a:r>
            <a:r>
              <a:rPr lang="en-US" sz="2800" b="1" dirty="0" smtClean="0">
                <a:solidFill>
                  <a:schemeClr val="bg1"/>
                </a:solidFill>
              </a:rPr>
              <a:t> en </a:t>
            </a:r>
            <a:r>
              <a:rPr lang="en-US" sz="2800" b="1" dirty="0" err="1" smtClean="0">
                <a:solidFill>
                  <a:schemeClr val="bg1"/>
                </a:solidFill>
              </a:rPr>
              <a:t>strenger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optreden</a:t>
            </a:r>
            <a:r>
              <a:rPr lang="en-US" sz="2800" b="1" dirty="0" smtClean="0">
                <a:solidFill>
                  <a:schemeClr val="bg1"/>
                </a:solidFill>
              </a:rPr>
              <a:t> van </a:t>
            </a:r>
            <a:r>
              <a:rPr lang="en-US" sz="2800" b="1" dirty="0" err="1" smtClean="0">
                <a:solidFill>
                  <a:schemeClr val="bg1"/>
                </a:solidFill>
              </a:rPr>
              <a:t>Filips</a:t>
            </a:r>
            <a:r>
              <a:rPr lang="en-US" sz="2800" b="1" dirty="0" smtClean="0">
                <a:solidFill>
                  <a:schemeClr val="bg1"/>
                </a:solidFill>
              </a:rPr>
              <a:t> II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u="sng" dirty="0" err="1" smtClean="0">
                <a:solidFill>
                  <a:schemeClr val="bg1"/>
                </a:solidFill>
              </a:rPr>
              <a:t>Verbond</a:t>
            </a:r>
            <a:r>
              <a:rPr lang="en-US" sz="2800" u="sng" dirty="0" smtClean="0">
                <a:solidFill>
                  <a:schemeClr val="bg1"/>
                </a:solidFill>
              </a:rPr>
              <a:t> der </a:t>
            </a:r>
            <a:r>
              <a:rPr lang="en-US" sz="2800" u="sng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samenwerking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tussen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mensen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adel</a:t>
            </a:r>
            <a:r>
              <a:rPr lang="en-US" sz="2800" dirty="0" smtClean="0">
                <a:solidFill>
                  <a:schemeClr val="bg1"/>
                </a:solidFill>
              </a:rPr>
              <a:t> die </a:t>
            </a:r>
            <a:r>
              <a:rPr lang="en-US" sz="2800" dirty="0" err="1" smtClean="0">
                <a:solidFill>
                  <a:schemeClr val="bg1"/>
                </a:solidFill>
              </a:rPr>
              <a:t>probeerden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vervolging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protestanten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stoppen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8047658" y="912482"/>
            <a:ext cx="4105513" cy="45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53" y="43310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85"/>
          <a:stretch/>
        </p:blipFill>
        <p:spPr bwMode="auto">
          <a:xfrm>
            <a:off x="3966816" y="1080116"/>
            <a:ext cx="7772400" cy="5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966816" y="480696"/>
            <a:ext cx="77870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April 1566: </a:t>
            </a:r>
            <a:r>
              <a:rPr lang="en-US" sz="2800" dirty="0" err="1" smtClean="0">
                <a:solidFill>
                  <a:schemeClr val="bg1"/>
                </a:solidFill>
              </a:rPr>
              <a:t>Smeekbede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262588" y="5875154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Margaretha van Parma</a:t>
            </a:r>
            <a:endParaRPr lang="nl-NL" sz="2800" b="1" dirty="0">
              <a:solidFill>
                <a:schemeClr val="tx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9327192" y="877060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Verbond der Edelen</a:t>
            </a:r>
            <a:endParaRPr lang="nl-NL" sz="2800" b="1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9956800" y="3644900"/>
            <a:ext cx="1209196" cy="2707307"/>
          </a:xfrm>
          <a:prstGeom prst="straightConnector1">
            <a:avLst/>
          </a:prstGeom>
          <a:ln w="1270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10139992" y="5875154"/>
            <a:ext cx="2052008" cy="95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Willem van Oranje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53" y="36722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5" y="451957"/>
            <a:ext cx="77870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April 1566: </a:t>
            </a:r>
            <a:r>
              <a:rPr lang="en-US" sz="2800" dirty="0" err="1" smtClean="0">
                <a:solidFill>
                  <a:schemeClr val="bg1"/>
                </a:solidFill>
              </a:rPr>
              <a:t>Smeekbede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7297888" y="3217952"/>
            <a:ext cx="2052008" cy="2677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Margaretha belooft dat de vervolgingen zullen stoppen.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1903" y="975177"/>
            <a:ext cx="3195985" cy="59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70" y="563915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1961463"/>
            <a:ext cx="25667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Vanaf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deze</a:t>
            </a:r>
            <a:r>
              <a:rPr lang="en-US" sz="2800" dirty="0" smtClean="0">
                <a:solidFill>
                  <a:schemeClr val="bg1"/>
                </a:solidFill>
              </a:rPr>
              <a:t> les: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19314" y="4122057"/>
            <a:ext cx="11872686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4289397" y="729341"/>
            <a:ext cx="233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chemeClr val="bg1"/>
                </a:solidFill>
              </a:rPr>
              <a:t>Terug</a:t>
            </a:r>
            <a:r>
              <a:rPr lang="en-US" sz="2800" i="1" dirty="0" smtClean="0">
                <a:solidFill>
                  <a:schemeClr val="bg1"/>
                </a:solidFill>
              </a:rPr>
              <a:t> in de </a:t>
            </a:r>
            <a:r>
              <a:rPr lang="en-US" sz="2800" i="1" dirty="0" err="1" smtClean="0">
                <a:solidFill>
                  <a:schemeClr val="bg1"/>
                </a:solidFill>
              </a:rPr>
              <a:t>tijd</a:t>
            </a:r>
            <a:endParaRPr lang="nl-NL" sz="2800" i="1" dirty="0">
              <a:solidFill>
                <a:schemeClr val="bg1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9910924" y="1541460"/>
            <a:ext cx="22810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Vorige</a:t>
            </a:r>
            <a:r>
              <a:rPr lang="en-US" sz="2800" dirty="0" smtClean="0">
                <a:solidFill>
                  <a:schemeClr val="bg1"/>
                </a:solidFill>
              </a:rPr>
              <a:t> lessen: 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Franse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Revolutie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1789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>
          <a:xfrm>
            <a:off x="319314" y="3788229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/>
          <p:cNvCxnSpPr/>
          <p:nvPr/>
        </p:nvCxnSpPr>
        <p:spPr>
          <a:xfrm>
            <a:off x="3563256" y="3799112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8425542" y="3799112"/>
            <a:ext cx="0" cy="1074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vak 29"/>
          <p:cNvSpPr txBox="1"/>
          <p:nvPr/>
        </p:nvSpPr>
        <p:spPr>
          <a:xfrm>
            <a:off x="3105438" y="326500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1600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7967724" y="327589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1700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4" y="451957"/>
            <a:ext cx="7787033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Gevolg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calvinisten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uit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andere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vluchten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Zij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houden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bijeenkomsten</a:t>
            </a:r>
            <a:r>
              <a:rPr lang="en-US" sz="2800" dirty="0" smtClean="0">
                <a:solidFill>
                  <a:schemeClr val="bg1"/>
                </a:solidFill>
              </a:rPr>
              <a:t> op het </a:t>
            </a:r>
            <a:r>
              <a:rPr lang="en-US" sz="2800" dirty="0" err="1" smtClean="0">
                <a:solidFill>
                  <a:schemeClr val="bg1"/>
                </a:solidFill>
              </a:rPr>
              <a:t>platteland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err="1" smtClean="0">
                <a:solidFill>
                  <a:schemeClr val="bg1"/>
                </a:solidFill>
              </a:rPr>
              <a:t>hagepreken</a:t>
            </a:r>
            <a:r>
              <a:rPr lang="en-US" sz="2800" u="sng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verenigingoudhoorn.nl/kerken/grotekerk/fotos/hagepreek-bij-Rijswijk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15" y="2825726"/>
            <a:ext cx="5647809" cy="40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594" y="2188894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4" y="451957"/>
            <a:ext cx="7787033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1565-1566: </a:t>
            </a:r>
            <a:r>
              <a:rPr lang="en-US" sz="2800" dirty="0" err="1" smtClean="0">
                <a:solidFill>
                  <a:schemeClr val="bg1"/>
                </a:solidFill>
              </a:rPr>
              <a:t>Hongersnood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</a:rPr>
              <a:t>Groeiende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onrust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u="sng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1566: Na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hagenpreek</a:t>
            </a:r>
            <a:r>
              <a:rPr lang="en-US" sz="2800" dirty="0" smtClean="0">
                <a:solidFill>
                  <a:schemeClr val="bg1"/>
                </a:solidFill>
              </a:rPr>
              <a:t> op het </a:t>
            </a:r>
            <a:r>
              <a:rPr lang="en-US" sz="2800" dirty="0" err="1" smtClean="0">
                <a:solidFill>
                  <a:schemeClr val="bg1"/>
                </a:solidFill>
              </a:rPr>
              <a:t>vlaamse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platteland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breekt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Beeldenstorm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uit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entoen.nu/media/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2280" y="2474151"/>
            <a:ext cx="6565900" cy="4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53" y="17580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966815" y="451957"/>
            <a:ext cx="3132486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1566: </a:t>
            </a:r>
            <a:r>
              <a:rPr lang="en-US" sz="2800" u="sng" dirty="0" err="1" smtClean="0">
                <a:solidFill>
                  <a:schemeClr val="bg1"/>
                </a:solidFill>
              </a:rPr>
              <a:t>Beeldenstorm</a:t>
            </a:r>
            <a:endParaRPr lang="en-US" sz="2800" u="sng" dirty="0" smtClean="0">
              <a:solidFill>
                <a:schemeClr val="bg1"/>
              </a:solidFill>
            </a:endParaRP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en </a:t>
            </a:r>
            <a:r>
              <a:rPr lang="en-US" sz="2800" dirty="0" err="1" smtClean="0">
                <a:solidFill>
                  <a:schemeClr val="bg1"/>
                </a:solidFill>
              </a:rPr>
              <a:t>rijke</a:t>
            </a:r>
            <a:r>
              <a:rPr lang="en-US" sz="2800" dirty="0" smtClean="0">
                <a:solidFill>
                  <a:schemeClr val="bg1"/>
                </a:solidFill>
              </a:rPr>
              <a:t> burgers </a:t>
            </a:r>
            <a:r>
              <a:rPr lang="en-US" sz="2800" dirty="0" err="1" smtClean="0">
                <a:solidFill>
                  <a:schemeClr val="bg1"/>
                </a:solidFill>
              </a:rPr>
              <a:t>schrokken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werkten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samen</a:t>
            </a:r>
            <a:r>
              <a:rPr lang="en-US" sz="2800" dirty="0" smtClean="0">
                <a:solidFill>
                  <a:schemeClr val="bg1"/>
                </a:solidFill>
              </a:rPr>
              <a:t> met </a:t>
            </a:r>
            <a:r>
              <a:rPr lang="en-US" sz="2800" dirty="0" err="1" smtClean="0">
                <a:solidFill>
                  <a:schemeClr val="bg1"/>
                </a:solidFill>
              </a:rPr>
              <a:t>Margaretha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</a:t>
            </a:r>
            <a:r>
              <a:rPr lang="en-US" sz="2800" dirty="0" smtClean="0">
                <a:solidFill>
                  <a:schemeClr val="bg1"/>
                </a:solidFill>
              </a:rPr>
              <a:t> de rust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herstellen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istorien.nl/wp-content/uploads/2013/11/kaart-beeldenst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79" y="633150"/>
            <a:ext cx="4675396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53" y="40313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623915" y="451957"/>
            <a:ext cx="5036092" cy="56938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1567: </a:t>
            </a:r>
            <a:r>
              <a:rPr lang="en-US" sz="2800" dirty="0" err="1" smtClean="0">
                <a:solidFill>
                  <a:schemeClr val="bg1"/>
                </a:solidFill>
              </a:rPr>
              <a:t>Filips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Margaretha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vervangen</a:t>
            </a:r>
            <a:r>
              <a:rPr lang="en-US" sz="2800" dirty="0" smtClean="0">
                <a:solidFill>
                  <a:schemeClr val="bg1"/>
                </a:solidFill>
              </a:rPr>
              <a:t> door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nieuwe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landvoogd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smtClean="0">
                <a:solidFill>
                  <a:schemeClr val="bg1"/>
                </a:solidFill>
              </a:rPr>
              <a:t>de </a:t>
            </a:r>
            <a:r>
              <a:rPr lang="en-US" sz="2800" u="sng" dirty="0" err="1" smtClean="0">
                <a:solidFill>
                  <a:schemeClr val="bg1"/>
                </a:solidFill>
              </a:rPr>
              <a:t>Hertog</a:t>
            </a:r>
            <a:r>
              <a:rPr lang="en-US" sz="2800" u="sng" dirty="0" smtClean="0">
                <a:solidFill>
                  <a:schemeClr val="bg1"/>
                </a:solidFill>
              </a:rPr>
              <a:t> van Alva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Drie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opdrachten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Opstandelingen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straffen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Alleen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katholieke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geloof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toestaan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</a:rPr>
              <a:t>Centralisatie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doorvoeren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meeste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opstandige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vluchtten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knockout.be/Images/Lippens%20Geschiedenis/Hertog%20van%20Al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907" y="1384300"/>
            <a:ext cx="323379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73" y="4120207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4" descr="C:\Mijn documenten\presentaties\hoorcolleges\Nederland\alv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457200"/>
            <a:ext cx="37528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419600" y="1905000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  <a:t>Alva, </a:t>
            </a:r>
            <a:b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</a:br>
            <a:r>
              <a:rPr lang="pt-BR" dirty="0" smtClean="0">
                <a:solidFill>
                  <a:schemeClr val="bg1"/>
                </a:solidFill>
                <a:latin typeface="+mn-lt"/>
                <a:ea typeface="SimHei" pitchFamily="49" charset="-122"/>
              </a:rPr>
              <a:t>de ‘ijzeren hertog’:</a:t>
            </a:r>
            <a:endParaRPr lang="nl-NL" dirty="0">
              <a:solidFill>
                <a:schemeClr val="bg1"/>
              </a:solidFill>
              <a:latin typeface="+mn-lt"/>
              <a:ea typeface="SimHei" pitchFamily="49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30600" y="2959100"/>
            <a:ext cx="4419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800" dirty="0">
                <a:solidFill>
                  <a:schemeClr val="bg1"/>
                </a:solidFill>
              </a:rPr>
              <a:t>“Ik heb mensen van ijzer getemd; zou ik dan dit volk van boter niet kneden?”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966814" y="484814"/>
            <a:ext cx="7767986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edelen</a:t>
            </a:r>
            <a:r>
              <a:rPr lang="en-US" sz="2800" dirty="0" smtClean="0">
                <a:solidFill>
                  <a:schemeClr val="bg1"/>
                </a:solidFill>
              </a:rPr>
              <a:t> van Egmont en Horn </a:t>
            </a:r>
            <a:r>
              <a:rPr lang="en-US" sz="2800" dirty="0" err="1" smtClean="0">
                <a:solidFill>
                  <a:schemeClr val="bg1"/>
                </a:solidFill>
              </a:rPr>
              <a:t>bleven</a:t>
            </a:r>
            <a:r>
              <a:rPr lang="en-US" sz="2800" dirty="0" smtClean="0">
                <a:solidFill>
                  <a:schemeClr val="bg1"/>
                </a:solidFill>
              </a:rPr>
              <a:t> in </a:t>
            </a:r>
            <a:r>
              <a:rPr lang="en-US" sz="2800" dirty="0" err="1" smtClean="0">
                <a:solidFill>
                  <a:schemeClr val="bg1"/>
                </a:solidFill>
              </a:rPr>
              <a:t>Brussel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werden</a:t>
            </a:r>
            <a:r>
              <a:rPr lang="en-US" sz="2800" dirty="0" smtClean="0">
                <a:solidFill>
                  <a:schemeClr val="bg1"/>
                </a:solidFill>
              </a:rPr>
              <a:t> door Alva </a:t>
            </a:r>
            <a:r>
              <a:rPr lang="en-US" sz="2800" dirty="0" err="1" smtClean="0">
                <a:solidFill>
                  <a:schemeClr val="bg1"/>
                </a:solidFill>
              </a:rPr>
              <a:t>onthoofd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vanwege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verraad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4.bp.blogspot.com/-U6Vy9FrydYs/T84mR-pWmoI/AAAAAAAAARw/hY0zCzUP2mI/s1600/Onthoofding+Egmond+en+Hor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38920"/>
            <a:ext cx="714375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83" y="929089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4.bp.blogspot.com/-U6Vy9FrydYs/T84mR-pWmoI/AAAAAAAAARw/hY0zCzUP2mI/s1600/Onthoofding+Egmond+en+Hor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0"/>
            <a:ext cx="8991600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89014" y="2440614"/>
            <a:ext cx="776798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De </a:t>
            </a:r>
            <a:r>
              <a:rPr lang="en-US" sz="2800" dirty="0" err="1" smtClean="0">
                <a:solidFill>
                  <a:schemeClr val="bg1"/>
                </a:solidFill>
              </a:rPr>
              <a:t>Tachtigjarige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oorlog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66" y="2731444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539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Willem van </a:t>
            </a:r>
            <a:r>
              <a:rPr lang="en-US" sz="2800" dirty="0" err="1" smtClean="0">
                <a:solidFill>
                  <a:schemeClr val="bg1"/>
                </a:solidFill>
              </a:rPr>
              <a:t>Oranje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nl-NL" sz="2800" dirty="0" smtClean="0">
                <a:solidFill>
                  <a:schemeClr val="bg1"/>
                </a:solidFill>
              </a:rPr>
              <a:t>opvoeding </a:t>
            </a:r>
            <a:r>
              <a:rPr lang="nl-NL" sz="2800" dirty="0">
                <a:solidFill>
                  <a:schemeClr val="bg1"/>
                </a:solidFill>
              </a:rPr>
              <a:t>in lutherse </a:t>
            </a:r>
            <a:r>
              <a:rPr lang="nl-NL" sz="2800" dirty="0" smtClean="0">
                <a:solidFill>
                  <a:schemeClr val="bg1"/>
                </a:solidFill>
              </a:rPr>
              <a:t>geloof </a:t>
            </a:r>
            <a:r>
              <a:rPr lang="nl-NL" sz="2800" dirty="0">
                <a:solidFill>
                  <a:schemeClr val="bg1"/>
                </a:solidFill>
              </a:rPr>
              <a:t>op </a:t>
            </a:r>
            <a:r>
              <a:rPr lang="nl-NL" sz="2800" dirty="0" smtClean="0">
                <a:solidFill>
                  <a:schemeClr val="bg1"/>
                </a:solidFill>
              </a:rPr>
              <a:t>slot </a:t>
            </a:r>
            <a:r>
              <a:rPr lang="nl-NL" sz="2800" dirty="0">
                <a:solidFill>
                  <a:schemeClr val="bg1"/>
                </a:solidFill>
              </a:rPr>
              <a:t>Dillenburg in Duitsland. </a:t>
            </a:r>
            <a:endParaRPr lang="nl-NL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nl-NL" sz="2800" dirty="0"/>
              <a:t>1544 stierf een neef van Willem</a:t>
            </a:r>
            <a:r>
              <a:rPr lang="nl-NL" sz="2800" dirty="0">
                <a:solidFill>
                  <a:schemeClr val="bg1"/>
                </a:solidFill>
              </a:rPr>
              <a:t>, René van </a:t>
            </a:r>
            <a:r>
              <a:rPr lang="nl-NL" sz="2800" dirty="0" err="1" smtClean="0">
                <a:solidFill>
                  <a:schemeClr val="bg1"/>
                </a:solidFill>
              </a:rPr>
              <a:t>Chalon</a:t>
            </a:r>
            <a:endParaRPr lang="nl-NL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erft</a:t>
            </a:r>
            <a:r>
              <a:rPr lang="en-US" sz="2800" dirty="0" smtClean="0">
                <a:solidFill>
                  <a:schemeClr val="bg1"/>
                </a:solidFill>
              </a:rPr>
              <a:t> het </a:t>
            </a:r>
            <a:r>
              <a:rPr lang="en-US" sz="2800" dirty="0" err="1" smtClean="0">
                <a:solidFill>
                  <a:schemeClr val="bg1"/>
                </a:solidFill>
              </a:rPr>
              <a:t>prinsdom</a:t>
            </a:r>
            <a:r>
              <a:rPr lang="en-US" sz="2800" dirty="0" smtClean="0">
                <a:solidFill>
                  <a:schemeClr val="bg1"/>
                </a:solidFill>
              </a:rPr>
              <a:t> Orange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251477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memo.fr/Media/Carte_Fr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21" y="3225800"/>
            <a:ext cx="340577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Rechte verbindingslijn met pijl 2"/>
          <p:cNvCxnSpPr/>
          <p:nvPr/>
        </p:nvCxnSpPr>
        <p:spPr>
          <a:xfrm>
            <a:off x="7482507" y="3904422"/>
            <a:ext cx="3198193" cy="220427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3279958" cy="48320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De erfenis heeft twee voorwaarden:</a:t>
            </a:r>
          </a:p>
          <a:p>
            <a:endParaRPr lang="nl-NL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/>
              <a:t>Willem moet rooms-katholieke worden</a:t>
            </a:r>
          </a:p>
          <a:p>
            <a:pPr marL="514350" indent="-514350">
              <a:buFont typeface="+mj-lt"/>
              <a:buAutoNum type="arabicPeriod"/>
            </a:pPr>
            <a:endParaRPr lang="nl-NL" sz="2800" dirty="0"/>
          </a:p>
          <a:p>
            <a:pPr marL="514350" indent="-514350">
              <a:buFont typeface="+mj-lt"/>
              <a:buAutoNum type="arabicPeriod"/>
            </a:pPr>
            <a:r>
              <a:rPr lang="nl-NL" sz="2800" dirty="0" smtClean="0"/>
              <a:t>Opvoeding krijgen aan </a:t>
            </a:r>
            <a:r>
              <a:rPr lang="nl-NL" sz="2800" dirty="0"/>
              <a:t>het hof </a:t>
            </a:r>
            <a:r>
              <a:rPr lang="nl-NL" sz="2800" dirty="0" smtClean="0"/>
              <a:t>van Karel V in Brussel.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94" y="5275205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upload.wikimedia.org/wikipedia/commons/thumb/3/30/Antonio_Moro_-_Willem_I_van_Nassau.jpg/640px-Antonio_Moro_-_Willem_I_van_Nassa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42" y="446714"/>
            <a:ext cx="4385686" cy="56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31054" y="2623456"/>
            <a:ext cx="2868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“De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”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1550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804374" y="773908"/>
            <a:ext cx="3387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Nederland</a:t>
            </a:r>
            <a:r>
              <a:rPr lang="en-US" sz="2800" u="sng" dirty="0" err="1" smtClean="0">
                <a:solidFill>
                  <a:schemeClr val="bg1"/>
                </a:solidFill>
              </a:rPr>
              <a:t>EN</a:t>
            </a:r>
            <a:r>
              <a:rPr lang="en-US" sz="2800" u="sng" dirty="0" smtClean="0">
                <a:solidFill>
                  <a:schemeClr val="bg1"/>
                </a:solidFill>
              </a:rPr>
              <a:t>: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omdat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één</a:t>
            </a:r>
            <a:r>
              <a:rPr lang="en-US" sz="2800" dirty="0" smtClean="0">
                <a:solidFill>
                  <a:schemeClr val="bg1"/>
                </a:solidFill>
              </a:rPr>
              <a:t> Nederland is maar, maar </a:t>
            </a:r>
            <a:r>
              <a:rPr lang="en-US" sz="2800" dirty="0" err="1" smtClean="0">
                <a:solidFill>
                  <a:schemeClr val="bg1"/>
                </a:solidFill>
              </a:rPr>
              <a:t>veel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kleine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landjes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) die </a:t>
            </a:r>
            <a:r>
              <a:rPr lang="en-US" sz="2800" dirty="0" err="1" smtClean="0">
                <a:solidFill>
                  <a:schemeClr val="bg1"/>
                </a:solidFill>
              </a:rPr>
              <a:t>samenwerken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5441795" y="3131287"/>
            <a:ext cx="9248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Brabant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3676185" y="3429000"/>
            <a:ext cx="12636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Vlaanderen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599100" y="2023599"/>
            <a:ext cx="691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Gelre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6519000" y="1480847"/>
            <a:ext cx="1089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Overijssel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6001069" y="384370"/>
            <a:ext cx="10358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Friesland</a:t>
            </a:r>
            <a:endParaRPr lang="nl-NL" dirty="0"/>
          </a:p>
        </p:txBody>
      </p:sp>
      <p:sp>
        <p:nvSpPr>
          <p:cNvPr id="12" name="Tekstvak 11"/>
          <p:cNvSpPr txBox="1"/>
          <p:nvPr/>
        </p:nvSpPr>
        <p:spPr>
          <a:xfrm>
            <a:off x="7146319" y="384370"/>
            <a:ext cx="11696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Groningen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4633935" y="2043636"/>
            <a:ext cx="9108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Holland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5810016" y="3823785"/>
            <a:ext cx="5613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Luik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6606503" y="2930669"/>
            <a:ext cx="1353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Opper-Gelre</a:t>
            </a:r>
            <a:endParaRPr lang="en-US" dirty="0" smtClean="0"/>
          </a:p>
        </p:txBody>
      </p:sp>
      <p:sp>
        <p:nvSpPr>
          <p:cNvPr id="16" name="Tekstvak 15"/>
          <p:cNvSpPr txBox="1"/>
          <p:nvPr/>
        </p:nvSpPr>
        <p:spPr>
          <a:xfrm>
            <a:off x="6435733" y="3798332"/>
            <a:ext cx="9493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Limburg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6144100" y="5190546"/>
            <a:ext cx="12270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Luxemburg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5165897" y="4465716"/>
            <a:ext cx="8659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Namen</a:t>
            </a:r>
            <a:endParaRPr lang="nl-NL" dirty="0"/>
          </a:p>
        </p:txBody>
      </p:sp>
      <p:sp>
        <p:nvSpPr>
          <p:cNvPr id="19" name="Tekstvak 18"/>
          <p:cNvSpPr txBox="1"/>
          <p:nvPr/>
        </p:nvSpPr>
        <p:spPr>
          <a:xfrm>
            <a:off x="4308024" y="4327216"/>
            <a:ext cx="9360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Hene</a:t>
            </a:r>
            <a:r>
              <a:rPr lang="en-US" dirty="0" smtClean="0"/>
              <a:t>-</a:t>
            </a:r>
          </a:p>
          <a:p>
            <a:r>
              <a:rPr lang="en-US" dirty="0" err="1" smtClean="0"/>
              <a:t>gouwen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3157517" y="4465716"/>
            <a:ext cx="8458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Artesie</a:t>
            </a:r>
            <a:endParaRPr lang="nl-NL" dirty="0"/>
          </a:p>
        </p:txBody>
      </p:sp>
      <p:cxnSp>
        <p:nvCxnSpPr>
          <p:cNvPr id="22" name="Rechte verbindingslijn met pijl 21"/>
          <p:cNvCxnSpPr>
            <a:endCxn id="12" idx="3"/>
          </p:cNvCxnSpPr>
          <p:nvPr/>
        </p:nvCxnSpPr>
        <p:spPr>
          <a:xfrm flipH="1">
            <a:off x="8315998" y="569036"/>
            <a:ext cx="1541680" cy="0"/>
          </a:xfrm>
          <a:prstGeom prst="straightConnector1">
            <a:avLst/>
          </a:prstGeom>
          <a:ln w="82550" cap="rnd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804374" y="122760"/>
            <a:ext cx="3387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Gewest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sp>
        <p:nvSpPr>
          <p:cNvPr id="26" name="Tekstvak 25"/>
          <p:cNvSpPr txBox="1"/>
          <p:nvPr/>
        </p:nvSpPr>
        <p:spPr>
          <a:xfrm>
            <a:off x="8804374" y="3857201"/>
            <a:ext cx="33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 </a:t>
            </a:r>
            <a:r>
              <a:rPr lang="en-US" sz="2800" dirty="0" err="1" smtClean="0">
                <a:solidFill>
                  <a:schemeClr val="bg1"/>
                </a:solidFill>
              </a:rPr>
              <a:t>totaal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zijn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zeventien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u="sng" dirty="0" smtClean="0">
                <a:solidFill>
                  <a:schemeClr val="bg1"/>
                </a:solidFill>
              </a:rPr>
              <a:t>De </a:t>
            </a:r>
            <a:r>
              <a:rPr lang="en-US" sz="2800" u="sng" dirty="0" err="1" smtClean="0">
                <a:solidFill>
                  <a:schemeClr val="bg1"/>
                </a:solidFill>
              </a:rPr>
              <a:t>belangrijkste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zijn</a:t>
            </a:r>
            <a:r>
              <a:rPr lang="en-US" sz="2800" u="sng" dirty="0" smtClean="0">
                <a:solidFill>
                  <a:schemeClr val="bg1"/>
                </a:solidFill>
              </a:rPr>
              <a:t> Brabant, Holland en </a:t>
            </a:r>
            <a:r>
              <a:rPr lang="en-US" sz="2800" u="sng" dirty="0" err="1" smtClean="0">
                <a:solidFill>
                  <a:schemeClr val="bg1"/>
                </a:solidFill>
              </a:rPr>
              <a:t>Vlaanderen</a:t>
            </a:r>
            <a:r>
              <a:rPr lang="en-US" sz="2800" u="sng" dirty="0" smtClean="0">
                <a:solidFill>
                  <a:schemeClr val="bg1"/>
                </a:solidFill>
              </a:rPr>
              <a:t>: </a:t>
            </a:r>
            <a:r>
              <a:rPr lang="en-US" sz="2800" u="sng" dirty="0" err="1" smtClean="0">
                <a:solidFill>
                  <a:schemeClr val="bg1"/>
                </a:solidFill>
              </a:rPr>
              <a:t>handel</a:t>
            </a:r>
            <a:r>
              <a:rPr lang="en-US" sz="2800" u="sng" dirty="0" smtClean="0">
                <a:solidFill>
                  <a:schemeClr val="bg1"/>
                </a:solidFill>
              </a:rPr>
              <a:t>(havens)</a:t>
            </a:r>
          </a:p>
        </p:txBody>
      </p:sp>
    </p:spTree>
    <p:extLst>
      <p:ext uri="{BB962C8B-B14F-4D97-AF65-F5344CB8AC3E}">
        <p14:creationId xmlns:p14="http://schemas.microsoft.com/office/powerpoint/2010/main" val="15362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In Brussel wordt de Duitstalige </a:t>
            </a:r>
            <a:r>
              <a:rPr lang="nl-NL" sz="2800" dirty="0"/>
              <a:t>Willem </a:t>
            </a:r>
            <a:r>
              <a:rPr lang="nl-NL" sz="2800" dirty="0" smtClean="0"/>
              <a:t>opgeleid </a:t>
            </a:r>
            <a:r>
              <a:rPr lang="nl-NL" sz="2800" dirty="0"/>
              <a:t>tot diplomaat. </a:t>
            </a:r>
            <a:endParaRPr lang="nl-NL" sz="2800" dirty="0" smtClean="0"/>
          </a:p>
          <a:p>
            <a:endParaRPr lang="nl-NL" sz="2800" dirty="0"/>
          </a:p>
          <a:p>
            <a:r>
              <a:rPr lang="nl-NL" sz="2800" dirty="0" smtClean="0"/>
              <a:t>Hij </a:t>
            </a:r>
            <a:r>
              <a:rPr lang="nl-NL" sz="2800" dirty="0"/>
              <a:t>leerde Latijn, Frans, Spaans, Italiaans en het plaatselijke </a:t>
            </a:r>
            <a:r>
              <a:rPr lang="nl-NL" sz="2800" dirty="0" smtClean="0"/>
              <a:t>Nederlands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1559: </a:t>
            </a:r>
            <a:r>
              <a:rPr lang="nl-NL" sz="2800" dirty="0"/>
              <a:t>Willem werd </a:t>
            </a:r>
            <a:r>
              <a:rPr lang="nl-NL" sz="2800" dirty="0" smtClean="0"/>
              <a:t>door Filips II </a:t>
            </a:r>
            <a:r>
              <a:rPr lang="nl-NL" sz="2800" dirty="0"/>
              <a:t>benoemd tot stadhouder van Holland, Zeeland en </a:t>
            </a:r>
            <a:r>
              <a:rPr lang="nl-NL" sz="2800" dirty="0" smtClean="0"/>
              <a:t>Utrecht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3620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/>
              <a:t>Willem </a:t>
            </a:r>
            <a:r>
              <a:rPr lang="nl-NL" sz="2800" dirty="0"/>
              <a:t>wachtte de komst van Alva echter niet af. Hij vluchtte in april 1567 met zijn gezin naar </a:t>
            </a:r>
            <a:r>
              <a:rPr lang="nl-NL" sz="2800" dirty="0" smtClean="0"/>
              <a:t>Duitsland.</a:t>
            </a:r>
          </a:p>
          <a:p>
            <a:endParaRPr lang="nl-NL" sz="2800" dirty="0"/>
          </a:p>
          <a:p>
            <a:r>
              <a:rPr lang="nl-NL" sz="2800" dirty="0" smtClean="0"/>
              <a:t>Hij was geen stadhouder meer maar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organiseerde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vanuit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Duitsland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opstand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Filips</a:t>
            </a:r>
            <a:r>
              <a:rPr lang="en-US" sz="2800" dirty="0" smtClean="0">
                <a:solidFill>
                  <a:schemeClr val="bg1"/>
                </a:solidFill>
              </a:rPr>
              <a:t> II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3620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Willem van </a:t>
            </a:r>
            <a:r>
              <a:rPr lang="en-US" sz="2800" dirty="0" err="1" smtClean="0"/>
              <a:t>Oranje</a:t>
            </a:r>
            <a:r>
              <a:rPr lang="en-US" sz="2800" dirty="0" smtClean="0"/>
              <a:t> en </a:t>
            </a:r>
            <a:r>
              <a:rPr lang="en-US" sz="2800" dirty="0" err="1" smtClean="0"/>
              <a:t>andere</a:t>
            </a:r>
            <a:r>
              <a:rPr lang="en-US" sz="2800" dirty="0" smtClean="0"/>
              <a:t> </a:t>
            </a:r>
            <a:r>
              <a:rPr lang="en-US" sz="2800" dirty="0" err="1" smtClean="0"/>
              <a:t>edellieden</a:t>
            </a:r>
            <a:r>
              <a:rPr lang="en-US" sz="2800" dirty="0" smtClean="0"/>
              <a:t> </a:t>
            </a:r>
            <a:r>
              <a:rPr lang="en-US" sz="2800" dirty="0" err="1" smtClean="0"/>
              <a:t>doen</a:t>
            </a:r>
            <a:r>
              <a:rPr lang="en-US" sz="2800" dirty="0" smtClean="0"/>
              <a:t> in 1568 en 1572 </a:t>
            </a:r>
            <a:r>
              <a:rPr lang="en-US" sz="2800" dirty="0" err="1" smtClean="0"/>
              <a:t>invallen</a:t>
            </a:r>
            <a:r>
              <a:rPr lang="en-US" sz="2800" dirty="0" smtClean="0"/>
              <a:t> in de </a:t>
            </a:r>
            <a:r>
              <a:rPr lang="en-US" sz="2800" dirty="0" err="1" smtClean="0"/>
              <a:t>Nederlanden</a:t>
            </a:r>
            <a:r>
              <a:rPr lang="en-US" sz="2800" dirty="0" smtClean="0"/>
              <a:t>: met </a:t>
            </a:r>
            <a:r>
              <a:rPr lang="en-US" sz="2800" dirty="0" err="1" smtClean="0"/>
              <a:t>weinig</a:t>
            </a:r>
            <a:r>
              <a:rPr lang="en-US" sz="2800" dirty="0" smtClean="0"/>
              <a:t> </a:t>
            </a:r>
            <a:r>
              <a:rPr lang="en-US" sz="2800" dirty="0" err="1" smtClean="0"/>
              <a:t>succes</a:t>
            </a:r>
            <a:r>
              <a:rPr lang="en-US" sz="2800" dirty="0" smtClean="0"/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1572: </a:t>
            </a:r>
            <a:r>
              <a:rPr lang="en-US" sz="2800" dirty="0" err="1" smtClean="0">
                <a:solidFill>
                  <a:schemeClr val="bg1"/>
                </a:solidFill>
              </a:rPr>
              <a:t>Watergeuzen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veroveren</a:t>
            </a:r>
            <a:r>
              <a:rPr lang="en-US" sz="2800" dirty="0" smtClean="0">
                <a:solidFill>
                  <a:schemeClr val="bg1"/>
                </a:solidFill>
              </a:rPr>
              <a:t> Den </a:t>
            </a:r>
            <a:r>
              <a:rPr lang="en-US" sz="2800" dirty="0" err="1" smtClean="0">
                <a:solidFill>
                  <a:schemeClr val="bg1"/>
                </a:solidFill>
              </a:rPr>
              <a:t>Briel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66" y="2731444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677338" y="6340475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77" y="2731444"/>
            <a:ext cx="5946838" cy="41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98514" y="446714"/>
            <a:ext cx="7767986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 err="1" smtClean="0">
                <a:solidFill>
                  <a:schemeClr val="bg1"/>
                </a:solidFill>
              </a:rPr>
              <a:t>Watergeuzen</a:t>
            </a:r>
            <a:endParaRPr lang="en-US" sz="2800" u="sng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Gevluchtte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Calvinisten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Engeland</a:t>
            </a:r>
            <a:r>
              <a:rPr lang="en-US" sz="2800" dirty="0" smtClean="0">
                <a:solidFill>
                  <a:schemeClr val="bg1"/>
                </a:solidFill>
              </a:rPr>
              <a:t> of op zee </a:t>
            </a:r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‘rover’.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Gingen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zich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organiseren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besloten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terug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naar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gaan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vechten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938" y="3517726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677338" y="6340475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450095" y="472114"/>
            <a:ext cx="5113686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Na 1572 </a:t>
            </a:r>
            <a:r>
              <a:rPr lang="en-US" sz="2800" dirty="0" err="1" smtClean="0">
                <a:solidFill>
                  <a:schemeClr val="bg1"/>
                </a:solidFill>
              </a:rPr>
              <a:t>sluiten</a:t>
            </a:r>
            <a:r>
              <a:rPr lang="en-US" sz="2800" dirty="0" smtClean="0">
                <a:solidFill>
                  <a:schemeClr val="bg1"/>
                </a:solidFill>
              </a:rPr>
              <a:t> steeds </a:t>
            </a:r>
            <a:r>
              <a:rPr lang="en-US" sz="2800" dirty="0" err="1" smtClean="0">
                <a:solidFill>
                  <a:schemeClr val="bg1"/>
                </a:solidFill>
              </a:rPr>
              <a:t>meer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steden</a:t>
            </a:r>
            <a:r>
              <a:rPr lang="en-US" sz="2800" dirty="0" smtClean="0">
                <a:solidFill>
                  <a:schemeClr val="bg1"/>
                </a:solidFill>
              </a:rPr>
              <a:t> in Holland en Zeeland </a:t>
            </a:r>
            <a:r>
              <a:rPr lang="en-US" sz="2800" dirty="0" err="1" smtClean="0">
                <a:solidFill>
                  <a:schemeClr val="bg1"/>
                </a:solidFill>
              </a:rPr>
              <a:t>zich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bij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opstand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1573: Alva </a:t>
            </a:r>
            <a:r>
              <a:rPr lang="en-US" sz="2800" dirty="0" err="1" smtClean="0">
                <a:solidFill>
                  <a:schemeClr val="bg1"/>
                </a:solidFill>
              </a:rPr>
              <a:t>wordt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opgevolgd</a:t>
            </a:r>
            <a:r>
              <a:rPr lang="en-US" sz="2800" dirty="0" smtClean="0">
                <a:solidFill>
                  <a:schemeClr val="bg1"/>
                </a:solidFill>
              </a:rPr>
              <a:t> door </a:t>
            </a:r>
            <a:r>
              <a:rPr lang="en-US" sz="2800" dirty="0" err="1" smtClean="0">
                <a:solidFill>
                  <a:schemeClr val="bg1"/>
                </a:solidFill>
              </a:rPr>
              <a:t>Requesens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3" y="3429000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upload.wikimedia.org/wikipedia/commons/thumb/a/a4/Gysius-Oorsprong-en-voortgang_9092.tif/lossy-page1-640px-Gysius-Oorsprong-en-voortgang_9092.ti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472114"/>
            <a:ext cx="2895600" cy="47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upload.wikimedia.org/wikipedia/commons/c/c1/Tachtigjarigeoorlog-1572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0"/>
            <a:ext cx="5791199" cy="8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47714" y="548314"/>
            <a:ext cx="7767986" cy="60016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Juli</a:t>
            </a:r>
            <a:r>
              <a:rPr lang="en-US" sz="2400" dirty="0" smtClean="0">
                <a:solidFill>
                  <a:schemeClr val="bg1"/>
                </a:solidFill>
              </a:rPr>
              <a:t> 1572: De </a:t>
            </a:r>
            <a:r>
              <a:rPr lang="en-US" sz="2400" dirty="0" err="1" smtClean="0">
                <a:solidFill>
                  <a:schemeClr val="bg1"/>
                </a:solidFill>
              </a:rPr>
              <a:t>opstandelingen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roepen</a:t>
            </a:r>
            <a:r>
              <a:rPr lang="en-US" sz="2400" dirty="0" smtClean="0">
                <a:solidFill>
                  <a:schemeClr val="bg1"/>
                </a:solidFill>
              </a:rPr>
              <a:t> de Staten van Holland </a:t>
            </a:r>
            <a:r>
              <a:rPr lang="en-US" sz="2400" dirty="0" err="1" smtClean="0">
                <a:solidFill>
                  <a:schemeClr val="bg1"/>
                </a:solidFill>
              </a:rPr>
              <a:t>bij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elkaar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(Staten van Holland: Adel, </a:t>
            </a:r>
            <a:r>
              <a:rPr lang="en-US" sz="2400" dirty="0" err="1" smtClean="0">
                <a:solidFill>
                  <a:schemeClr val="bg1"/>
                </a:solidFill>
              </a:rPr>
              <a:t>geestelijken</a:t>
            </a:r>
            <a:r>
              <a:rPr lang="en-US" sz="2400" dirty="0" smtClean="0">
                <a:solidFill>
                  <a:schemeClr val="bg1"/>
                </a:solidFill>
              </a:rPr>
              <a:t> en burgers van </a:t>
            </a:r>
            <a:r>
              <a:rPr lang="en-US" sz="2400" dirty="0" err="1" smtClean="0">
                <a:solidFill>
                  <a:schemeClr val="bg1"/>
                </a:solidFill>
              </a:rPr>
              <a:t>gewest</a:t>
            </a:r>
            <a:r>
              <a:rPr lang="en-US" sz="2400" dirty="0" smtClean="0">
                <a:solidFill>
                  <a:schemeClr val="bg1"/>
                </a:solidFill>
              </a:rPr>
              <a:t> Holland.)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benoemen</a:t>
            </a:r>
            <a:r>
              <a:rPr lang="en-US" sz="2400" dirty="0" smtClean="0">
                <a:solidFill>
                  <a:schemeClr val="bg1"/>
                </a:solidFill>
              </a:rPr>
              <a:t> Willem van </a:t>
            </a:r>
            <a:r>
              <a:rPr lang="en-US" sz="2400" dirty="0" err="1" smtClean="0">
                <a:solidFill>
                  <a:schemeClr val="bg1"/>
                </a:solidFill>
              </a:rPr>
              <a:t>Oranje</a:t>
            </a:r>
            <a:r>
              <a:rPr lang="en-US" sz="2400" dirty="0" smtClean="0">
                <a:solidFill>
                  <a:schemeClr val="bg1"/>
                </a:solidFill>
              </a:rPr>
              <a:t> tot </a:t>
            </a:r>
            <a:r>
              <a:rPr lang="en-US" sz="2400" dirty="0" err="1" smtClean="0">
                <a:solidFill>
                  <a:schemeClr val="bg1"/>
                </a:solidFill>
              </a:rPr>
              <a:t>stadhouder</a:t>
            </a:r>
            <a:r>
              <a:rPr lang="en-US" sz="2400" dirty="0" smtClean="0">
                <a:solidFill>
                  <a:schemeClr val="bg1"/>
                </a:solidFill>
              </a:rPr>
              <a:t> van Holland.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Eerste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daad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als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stadhouder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u="sng" dirty="0" err="1" smtClean="0">
                <a:solidFill>
                  <a:schemeClr val="bg1"/>
                </a:solidFill>
              </a:rPr>
              <a:t>vrijheid</a:t>
            </a:r>
            <a:r>
              <a:rPr lang="en-US" sz="2400" u="sng" dirty="0" smtClean="0">
                <a:solidFill>
                  <a:schemeClr val="bg1"/>
                </a:solidFill>
              </a:rPr>
              <a:t> van </a:t>
            </a:r>
            <a:r>
              <a:rPr lang="en-US" sz="2400" u="sng" dirty="0" err="1" smtClean="0">
                <a:solidFill>
                  <a:schemeClr val="bg1"/>
                </a:solidFill>
              </a:rPr>
              <a:t>godsdienst</a:t>
            </a:r>
            <a:endParaRPr lang="en-US" sz="2400" u="sng" dirty="0" smtClean="0">
              <a:solidFill>
                <a:schemeClr val="bg1"/>
              </a:solidFill>
            </a:endParaRPr>
          </a:p>
          <a:p>
            <a:endParaRPr lang="en-US" sz="2400" u="sng" dirty="0" smtClean="0">
              <a:solidFill>
                <a:schemeClr val="bg1"/>
              </a:solidFill>
            </a:endParaRPr>
          </a:p>
          <a:p>
            <a:endParaRPr lang="en-US" sz="2400" u="sng" dirty="0">
              <a:solidFill>
                <a:schemeClr val="bg1"/>
              </a:solidFill>
            </a:endParaRPr>
          </a:p>
          <a:p>
            <a:endParaRPr lang="en-US" sz="2400" u="sng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Gewest</a:t>
            </a:r>
            <a:r>
              <a:rPr lang="en-US" sz="2400" dirty="0">
                <a:solidFill>
                  <a:schemeClr val="bg1"/>
                </a:solidFill>
              </a:rPr>
              <a:t> Holland en Zeeland </a:t>
            </a:r>
            <a:r>
              <a:rPr lang="en-US" sz="2400" dirty="0" err="1">
                <a:solidFill>
                  <a:schemeClr val="bg1"/>
                </a:solidFill>
              </a:rPr>
              <a:t>vochten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jaar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alleen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Andere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gewesten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bleven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Filips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trouw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53" y="3549135"/>
            <a:ext cx="1096634" cy="1019663"/>
          </a:xfrm>
          <a:prstGeom prst="rect">
            <a:avLst/>
          </a:prstGeom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1576 </a:t>
            </a:r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30" y="1767062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415" y="601538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29" y="1189555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766276" y="6301760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64" y="1830890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le:Spaanse Furie Antwerp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7521" cy="80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89" y="53718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6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Requens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overlijdt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opvolger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Spanje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gaat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bankroet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krijgen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geen</a:t>
            </a:r>
            <a:r>
              <a:rPr lang="en-US" sz="2400" dirty="0" smtClean="0">
                <a:solidFill>
                  <a:schemeClr val="bg1"/>
                </a:solidFill>
              </a:rPr>
              <a:t> loon.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Plundering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Antwerpen</a:t>
            </a:r>
            <a:r>
              <a:rPr lang="en-US" sz="2400" u="sng" dirty="0" smtClean="0">
                <a:solidFill>
                  <a:schemeClr val="bg1"/>
                </a:solidFill>
              </a:rPr>
              <a:t> (</a:t>
            </a:r>
            <a:r>
              <a:rPr lang="en-US" sz="2400" u="sng" dirty="0" err="1" smtClean="0">
                <a:solidFill>
                  <a:schemeClr val="bg1"/>
                </a:solidFill>
              </a:rPr>
              <a:t>Spaanse</a:t>
            </a:r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 err="1" smtClean="0">
                <a:solidFill>
                  <a:schemeClr val="bg1"/>
                </a:solidFill>
              </a:rPr>
              <a:t>Furie</a:t>
            </a:r>
            <a:r>
              <a:rPr lang="en-US" sz="2400" u="sng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766276" y="6301760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 Grote Markt met het Stadhuis tijdens de Spaanse furie. Prent van Frans Hogenber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64" y="1830890"/>
            <a:ext cx="6633712" cy="50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le:Spaanse Furie, vluchtende burg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112991" cy="74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484" y="537189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637310"/>
            <a:ext cx="2533650" cy="1815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</a:t>
            </a:r>
            <a:r>
              <a:rPr lang="en-US" sz="2800" dirty="0" err="1" smtClean="0">
                <a:solidFill>
                  <a:schemeClr val="bg1"/>
                </a:solidFill>
              </a:rPr>
              <a:t>wordt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vanaf</a:t>
            </a:r>
            <a:r>
              <a:rPr lang="en-US" sz="2800" dirty="0" smtClean="0">
                <a:solidFill>
                  <a:schemeClr val="bg1"/>
                </a:solidFill>
              </a:rPr>
              <a:t> 1500 </a:t>
            </a:r>
            <a:r>
              <a:rPr lang="en-US" sz="2800" dirty="0" err="1" smtClean="0">
                <a:solidFill>
                  <a:schemeClr val="bg1"/>
                </a:solidFill>
              </a:rPr>
              <a:t>heer</a:t>
            </a:r>
            <a:r>
              <a:rPr lang="en-US" sz="2800" dirty="0" smtClean="0">
                <a:solidFill>
                  <a:schemeClr val="bg1"/>
                </a:solidFill>
              </a:rPr>
              <a:t> over </a:t>
            </a:r>
            <a:r>
              <a:rPr lang="en-US" sz="2800" dirty="0" err="1" smtClean="0">
                <a:solidFill>
                  <a:schemeClr val="bg1"/>
                </a:solidFill>
              </a:rPr>
              <a:t>alle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gewesten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H="1">
            <a:off x="5188843" y="2460171"/>
            <a:ext cx="3726557" cy="1548751"/>
          </a:xfrm>
          <a:prstGeom prst="straightConnector1">
            <a:avLst/>
          </a:prstGeom>
          <a:ln w="82550">
            <a:solidFill>
              <a:schemeClr val="bg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8796083" y="1665513"/>
            <a:ext cx="3387626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</a:rPr>
              <a:t>regering</a:t>
            </a:r>
            <a:r>
              <a:rPr lang="en-US" sz="2800" dirty="0" smtClean="0">
                <a:solidFill>
                  <a:schemeClr val="bg1"/>
                </a:solidFill>
              </a:rPr>
              <a:t> van </a:t>
            </a:r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zit in </a:t>
            </a:r>
            <a:r>
              <a:rPr lang="en-US" sz="2800" dirty="0" err="1" smtClean="0">
                <a:solidFill>
                  <a:schemeClr val="bg1"/>
                </a:solidFill>
              </a:rPr>
              <a:t>Brussel</a:t>
            </a:r>
            <a:endParaRPr lang="nl-NL" sz="2800" u="sng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561361" y="164660"/>
            <a:ext cx="7767986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Alle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vonden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toen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Filips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</a:t>
            </a:r>
            <a:r>
              <a:rPr lang="en-US" sz="2400" dirty="0" smtClean="0">
                <a:solidFill>
                  <a:schemeClr val="bg1"/>
                </a:solidFill>
              </a:rPr>
              <a:t> was </a:t>
            </a:r>
            <a:r>
              <a:rPr lang="en-US" sz="2400" dirty="0" err="1" smtClean="0">
                <a:solidFill>
                  <a:schemeClr val="bg1"/>
                </a:solidFill>
              </a:rPr>
              <a:t>gegaan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maakten</a:t>
            </a:r>
            <a:r>
              <a:rPr lang="en-US" sz="2400" dirty="0" smtClean="0">
                <a:solidFill>
                  <a:schemeClr val="bg1"/>
                </a:solidFill>
              </a:rPr>
              <a:t> in 1576 </a:t>
            </a:r>
            <a:r>
              <a:rPr lang="en-US" sz="2400" u="sng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pacificatie</a:t>
            </a:r>
            <a:r>
              <a:rPr lang="en-US" sz="2400" u="sng" dirty="0" smtClean="0">
                <a:solidFill>
                  <a:schemeClr val="bg1"/>
                </a:solidFill>
              </a:rPr>
              <a:t> van Gent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gezamelijke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afspraak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De </a:t>
            </a:r>
            <a:r>
              <a:rPr lang="en-US" sz="2400" dirty="0" err="1" smtClean="0">
                <a:solidFill>
                  <a:schemeClr val="bg1"/>
                </a:solidFill>
              </a:rPr>
              <a:t>plunderende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</a:t>
            </a:r>
            <a:r>
              <a:rPr lang="en-US" sz="2400" dirty="0" err="1" smtClean="0">
                <a:solidFill>
                  <a:schemeClr val="bg1"/>
                </a:solidFill>
              </a:rPr>
              <a:t>paanse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soldaten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moeten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worden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verdreven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Gezamelijk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protesteren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centralisatie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chemeClr val="bg1"/>
                </a:solidFill>
              </a:rPr>
              <a:t>Godsdienstverschillen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tussen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voorlopig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als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probleem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zien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30" y="1437165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9675824" y="3343289"/>
            <a:ext cx="251617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1576 </a:t>
            </a:r>
            <a:r>
              <a:rPr lang="en-US" sz="2400" u="sng" dirty="0" smtClean="0">
                <a:solidFill>
                  <a:schemeClr val="bg1"/>
                </a:solidFill>
              </a:rPr>
              <a:t>de </a:t>
            </a:r>
            <a:r>
              <a:rPr lang="en-US" sz="2400" u="sng" dirty="0" err="1" smtClean="0">
                <a:solidFill>
                  <a:schemeClr val="bg1"/>
                </a:solidFill>
              </a:rPr>
              <a:t>pacificatie</a:t>
            </a:r>
            <a:r>
              <a:rPr lang="en-US" sz="2400" u="sng" dirty="0" smtClean="0">
                <a:solidFill>
                  <a:schemeClr val="bg1"/>
                </a:solidFill>
              </a:rPr>
              <a:t> van Gent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195747" y="6329056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675824" cy="70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3719711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Legers </a:t>
            </a:r>
            <a:r>
              <a:rPr lang="en-US" sz="2400" dirty="0" err="1" smtClean="0">
                <a:solidFill>
                  <a:schemeClr val="bg1"/>
                </a:solidFill>
              </a:rPr>
              <a:t>bestonden</a:t>
            </a:r>
            <a:r>
              <a:rPr lang="en-US" sz="2400" dirty="0" smtClean="0">
                <a:solidFill>
                  <a:schemeClr val="bg1"/>
                </a:solidFill>
              </a:rPr>
              <a:t> in die </a:t>
            </a:r>
            <a:r>
              <a:rPr lang="en-US" sz="2400" dirty="0" err="1" smtClean="0">
                <a:solidFill>
                  <a:schemeClr val="bg1"/>
                </a:solidFill>
              </a:rPr>
              <a:t>tijd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uit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huurlingen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Gevochten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werd</a:t>
            </a:r>
            <a:r>
              <a:rPr lang="en-US" sz="2400" dirty="0" smtClean="0">
                <a:solidFill>
                  <a:schemeClr val="bg1"/>
                </a:solidFill>
              </a:rPr>
              <a:t> met </a:t>
            </a:r>
            <a:r>
              <a:rPr lang="en-US" sz="2400" dirty="0" err="1" smtClean="0">
                <a:solidFill>
                  <a:schemeClr val="bg1"/>
                </a:solidFill>
              </a:rPr>
              <a:t>musketten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kanonnen</a:t>
            </a:r>
            <a:r>
              <a:rPr lang="en-US" sz="2400" dirty="0" smtClean="0">
                <a:solidFill>
                  <a:schemeClr val="bg1"/>
                </a:solidFill>
              </a:rPr>
              <a:t> of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paard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:Aanwijzing 12 voor het hanteren van het musket - Schiet (Jacob de Gheyn, 1607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293427"/>
            <a:ext cx="4362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754" y="54399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1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4662245" cy="3046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 1578 </a:t>
            </a:r>
            <a:r>
              <a:rPr lang="en-US" sz="2400" dirty="0" err="1" smtClean="0">
                <a:solidFill>
                  <a:schemeClr val="bg1"/>
                </a:solidFill>
              </a:rPr>
              <a:t>wordt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hertog</a:t>
            </a:r>
            <a:r>
              <a:rPr lang="en-US" sz="2400" dirty="0" smtClean="0">
                <a:solidFill>
                  <a:schemeClr val="bg1"/>
                </a:solidFill>
              </a:rPr>
              <a:t> van Parma </a:t>
            </a:r>
            <a:r>
              <a:rPr lang="en-US" sz="2400" dirty="0" err="1" smtClean="0">
                <a:solidFill>
                  <a:schemeClr val="bg1"/>
                </a:solidFill>
              </a:rPr>
              <a:t>landvoogd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Hij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weet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zuidelijke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veroveren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1579: </a:t>
            </a:r>
            <a:r>
              <a:rPr lang="en-US" sz="2400" dirty="0" err="1" smtClean="0">
                <a:solidFill>
                  <a:schemeClr val="bg1"/>
                </a:solidFill>
              </a:rPr>
              <a:t>Samen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richten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ze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u="sng" dirty="0" err="1" smtClean="0">
                <a:solidFill>
                  <a:schemeClr val="bg1"/>
                </a:solidFill>
              </a:rPr>
              <a:t>Unie</a:t>
            </a:r>
            <a:r>
              <a:rPr lang="en-US" sz="2400" u="sng" dirty="0" smtClean="0">
                <a:solidFill>
                  <a:schemeClr val="bg1"/>
                </a:solidFill>
              </a:rPr>
              <a:t> van </a:t>
            </a:r>
            <a:r>
              <a:rPr lang="en-US" sz="2400" u="sng" dirty="0" err="1" smtClean="0">
                <a:solidFill>
                  <a:schemeClr val="bg1"/>
                </a:solidFill>
              </a:rPr>
              <a:t>Atrecht</a:t>
            </a:r>
            <a:r>
              <a:rPr lang="en-US" sz="2400" dirty="0" smtClean="0">
                <a:solidFill>
                  <a:schemeClr val="bg1"/>
                </a:solidFill>
              </a:rPr>
              <a:t> op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6" y="3941273"/>
            <a:ext cx="1096634" cy="1019663"/>
          </a:xfrm>
          <a:prstGeom prst="rect">
            <a:avLst/>
          </a:prstGeom>
        </p:spPr>
      </p:pic>
      <p:pic>
        <p:nvPicPr>
          <p:cNvPr id="5122" name="Picture 2" descr="http://upload.wikimedia.org/wikipedia/commons/thumb/5/59/Vaenius_-_Alexander_Farnese.png/266px-Vaenius_-_Alexander_Farne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25" y="773510"/>
            <a:ext cx="3245750" cy="407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414955" y="6308080"/>
            <a:ext cx="466224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Unie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Atrecht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blauw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4/4c/Tachtigjarigeoorlog-1579.png/640px-Tachtigjarigeoorlog-157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4955" y="177421"/>
            <a:ext cx="7556378" cy="58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4662245" cy="5262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1579: </a:t>
            </a:r>
            <a:r>
              <a:rPr lang="en-US" sz="2400" dirty="0" err="1" smtClean="0">
                <a:solidFill>
                  <a:schemeClr val="bg1"/>
                </a:solidFill>
              </a:rPr>
              <a:t>Noordelijke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sluiten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aan</a:t>
            </a:r>
            <a:r>
              <a:rPr lang="en-US" sz="2400" dirty="0" smtClean="0">
                <a:solidFill>
                  <a:schemeClr val="bg1"/>
                </a:solidFill>
              </a:rPr>
              <a:t> in de </a:t>
            </a:r>
            <a:r>
              <a:rPr lang="en-US" sz="2400" u="sng" dirty="0" err="1" smtClean="0">
                <a:solidFill>
                  <a:schemeClr val="bg1"/>
                </a:solidFill>
              </a:rPr>
              <a:t>Unie</a:t>
            </a:r>
            <a:r>
              <a:rPr lang="en-US" sz="2400" u="sng" dirty="0" smtClean="0">
                <a:solidFill>
                  <a:schemeClr val="bg1"/>
                </a:solidFill>
              </a:rPr>
              <a:t> van Utrecht</a:t>
            </a:r>
          </a:p>
          <a:p>
            <a:endParaRPr lang="en-US" sz="2400" u="sng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1581:</a:t>
            </a:r>
          </a:p>
          <a:p>
            <a:r>
              <a:rPr lang="nl-NL" sz="2400" u="sng" dirty="0">
                <a:solidFill>
                  <a:schemeClr val="bg1"/>
                </a:solidFill>
              </a:rPr>
              <a:t>Plakkaat van </a:t>
            </a:r>
            <a:r>
              <a:rPr lang="nl-NL" sz="2400" u="sng" dirty="0" err="1">
                <a:solidFill>
                  <a:schemeClr val="bg1"/>
                </a:solidFill>
              </a:rPr>
              <a:t>Verlatinghe</a:t>
            </a:r>
            <a:r>
              <a:rPr lang="nl-NL" sz="2400" u="sng" dirty="0">
                <a:solidFill>
                  <a:schemeClr val="bg1"/>
                </a:solidFill>
              </a:rPr>
              <a:t> </a:t>
            </a:r>
            <a:r>
              <a:rPr lang="nl-NL" sz="2400" dirty="0">
                <a:solidFill>
                  <a:schemeClr val="bg1"/>
                </a:solidFill>
              </a:rPr>
              <a:t>(Acte van Verlating</a:t>
            </a:r>
            <a:r>
              <a:rPr lang="nl-NL" sz="2400" dirty="0" smtClean="0">
                <a:solidFill>
                  <a:schemeClr val="bg1"/>
                </a:solidFill>
              </a:rPr>
              <a:t>) Gewesten erkennen Filips niet meer als koning</a:t>
            </a:r>
            <a:endParaRPr lang="nl-NL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Ze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zochten</a:t>
            </a:r>
            <a:r>
              <a:rPr lang="en-US" sz="2400" dirty="0" smtClean="0">
                <a:solidFill>
                  <a:schemeClr val="bg1"/>
                </a:solidFill>
              </a:rPr>
              <a:t> in </a:t>
            </a:r>
            <a:r>
              <a:rPr lang="en-US" sz="2400" dirty="0" err="1" smtClean="0">
                <a:solidFill>
                  <a:schemeClr val="bg1"/>
                </a:solidFill>
              </a:rPr>
              <a:t>eerste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instantie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naar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nieuwe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vorst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42" y="3429000"/>
            <a:ext cx="1096634" cy="1019663"/>
          </a:xfrm>
          <a:prstGeom prst="rect">
            <a:avLst/>
          </a:prstGeom>
        </p:spPr>
      </p:pic>
      <p:pic>
        <p:nvPicPr>
          <p:cNvPr id="8" name="Picture 4" descr="http://upload.wikimedia.org/wikipedia/commons/thumb/4/4c/Tachtigjarigeoorlog-1579.png/640px-Tachtigjarigeoorlog-157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 b="2267"/>
          <a:stretch/>
        </p:blipFill>
        <p:spPr bwMode="auto">
          <a:xfrm>
            <a:off x="8421507" y="529505"/>
            <a:ext cx="4421036" cy="562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2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4264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1581:</a:t>
            </a:r>
          </a:p>
          <a:p>
            <a:r>
              <a:rPr lang="nl-NL" sz="2200" u="sng" dirty="0">
                <a:solidFill>
                  <a:schemeClr val="bg1"/>
                </a:solidFill>
              </a:rPr>
              <a:t>Plakkaat van </a:t>
            </a:r>
            <a:r>
              <a:rPr lang="nl-NL" sz="2200" u="sng" dirty="0" err="1">
                <a:solidFill>
                  <a:schemeClr val="bg1"/>
                </a:solidFill>
              </a:rPr>
              <a:t>Verlatinghe</a:t>
            </a:r>
            <a:r>
              <a:rPr lang="nl-NL" sz="2200" u="sng" dirty="0">
                <a:solidFill>
                  <a:schemeClr val="bg1"/>
                </a:solidFill>
              </a:rPr>
              <a:t> </a:t>
            </a:r>
            <a:r>
              <a:rPr lang="nl-NL" sz="2200" dirty="0">
                <a:solidFill>
                  <a:schemeClr val="bg1"/>
                </a:solidFill>
              </a:rPr>
              <a:t>(Acte van Verlating</a:t>
            </a:r>
            <a:r>
              <a:rPr lang="nl-NL" sz="2200" dirty="0" smtClean="0">
                <a:solidFill>
                  <a:schemeClr val="bg1"/>
                </a:solidFill>
              </a:rPr>
              <a:t>)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Oprichting </a:t>
            </a:r>
            <a:r>
              <a:rPr lang="nl-NL" sz="2200" u="sng" dirty="0">
                <a:solidFill>
                  <a:schemeClr val="bg1"/>
                </a:solidFill>
              </a:rPr>
              <a:t>Republiek der Zeven Verenigde Nederlanden.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2/2c/Plakkaat_van_Verlating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909812"/>
            <a:ext cx="3367315" cy="50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42" y="2623592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3759262" y="773510"/>
            <a:ext cx="3719711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1581 – 1586: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Parma en de </a:t>
            </a:r>
            <a:r>
              <a:rPr lang="en-US" sz="2400" dirty="0" err="1" smtClean="0">
                <a:solidFill>
                  <a:schemeClr val="bg1"/>
                </a:solidFill>
              </a:rPr>
              <a:t>zuidelijke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gewesten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veroveren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grote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delen</a:t>
            </a:r>
            <a:r>
              <a:rPr lang="en-US" sz="2400" dirty="0" smtClean="0">
                <a:solidFill>
                  <a:schemeClr val="bg1"/>
                </a:solidFill>
              </a:rPr>
              <a:t> van Brabant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dirty="0" err="1" smtClean="0">
                <a:solidFill>
                  <a:schemeClr val="bg1"/>
                </a:solidFill>
              </a:rPr>
              <a:t>laanderen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Maurits</a:t>
            </a:r>
            <a:r>
              <a:rPr lang="en-US" sz="2400" dirty="0" smtClean="0">
                <a:solidFill>
                  <a:schemeClr val="bg1"/>
                </a:solidFill>
              </a:rPr>
              <a:t> (zoon van </a:t>
            </a:r>
            <a:r>
              <a:rPr lang="en-US" sz="2400" dirty="0" err="1" smtClean="0">
                <a:solidFill>
                  <a:schemeClr val="bg1"/>
                </a:solidFill>
              </a:rPr>
              <a:t>WvO</a:t>
            </a:r>
            <a:r>
              <a:rPr lang="en-US" sz="2400" dirty="0" smtClean="0">
                <a:solidFill>
                  <a:schemeClr val="bg1"/>
                </a:solidFill>
              </a:rPr>
              <a:t>) </a:t>
            </a:r>
            <a:r>
              <a:rPr lang="en-US" sz="2400" dirty="0" err="1" smtClean="0">
                <a:solidFill>
                  <a:schemeClr val="bg1"/>
                </a:solidFill>
              </a:rPr>
              <a:t>werd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legerleider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</a:rPr>
              <a:t>Wist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overwinningen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behalen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img521.imageshack.us/img521/6289/1564willemvanoranjeind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/>
          <a:stretch/>
        </p:blipFill>
        <p:spPr bwMode="auto">
          <a:xfrm>
            <a:off x="0" y="0"/>
            <a:ext cx="287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42" y="4430644"/>
            <a:ext cx="1096634" cy="1019663"/>
          </a:xfrm>
          <a:prstGeom prst="rect">
            <a:avLst/>
          </a:prstGeom>
        </p:spPr>
      </p:pic>
      <p:pic>
        <p:nvPicPr>
          <p:cNvPr id="8194" name="Picture 2" descr="File:Michiel Jansz van Mierevelt - Maurits van Nassau, prins van Oranje en Stadhoud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670" y="178167"/>
            <a:ext cx="39719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59" y="332656"/>
            <a:ext cx="7603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1584</a:t>
            </a:r>
            <a:r>
              <a:rPr lang="nl-NL" sz="2200" dirty="0" smtClean="0">
                <a:solidFill>
                  <a:schemeClr val="bg1"/>
                </a:solidFill>
              </a:rPr>
              <a:t>: Willem van Oranje vermoord door </a:t>
            </a:r>
            <a:r>
              <a:rPr lang="nl-NL" sz="2200" dirty="0">
                <a:solidFill>
                  <a:schemeClr val="bg1"/>
                </a:solidFill>
              </a:rPr>
              <a:t>Balthasar Gerards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://www.wikidelft.nl/images/Moord_Willem_van_Oranj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42" y="870835"/>
            <a:ext cx="6669956" cy="52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13" y="361003"/>
            <a:ext cx="1096634" cy="1019663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26" y="562889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bsofacts.com/pfacts/kastelen/prinsenhof-delft-76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54" y="1000179"/>
            <a:ext cx="7286460" cy="48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935759" y="332656"/>
            <a:ext cx="7603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Prinsenhof Delft: voormalige woning Willen van Oranje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14" y="519246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5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8483703" y="638440"/>
            <a:ext cx="2533650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Al </a:t>
            </a:r>
            <a:r>
              <a:rPr lang="en-US" sz="2800" dirty="0" err="1" smtClean="0">
                <a:solidFill>
                  <a:schemeClr val="bg1"/>
                </a:solidFill>
              </a:rPr>
              <a:t>sinds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middeleeuwen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regelden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zelf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hun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bestuur</a:t>
            </a:r>
            <a:r>
              <a:rPr lang="en-US" sz="2800" dirty="0" smtClean="0">
                <a:solidFill>
                  <a:schemeClr val="bg1"/>
                </a:solidFill>
              </a:rPr>
              <a:t> en </a:t>
            </a:r>
            <a:r>
              <a:rPr lang="en-US" sz="2800" dirty="0" err="1" smtClean="0">
                <a:solidFill>
                  <a:schemeClr val="bg1"/>
                </a:solidFill>
              </a:rPr>
              <a:t>rechtspraak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8483703" y="3971885"/>
            <a:ext cx="253365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Ook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mochten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zelf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belasting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heffen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3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935759" y="332656"/>
            <a:ext cx="7603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straf van Gerards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526970" y="1372496"/>
            <a:ext cx="76345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"Zijn rechterhand waarmee hij het moorddadige feit heeft gepleegd zal met een gloeiende tang worden afgeknepen; vervolgens zal men met gloeiende tangen op verscheidene plaatsen op zijn lichaam het vlees afknijpen tot op het bot. Vervolgens </a:t>
            </a:r>
            <a:r>
              <a:rPr lang="nl-NL" sz="2400" dirty="0" err="1">
                <a:solidFill>
                  <a:schemeClr val="bg1"/>
                </a:solidFill>
              </a:rPr>
              <a:t>vierendele</a:t>
            </a:r>
            <a:r>
              <a:rPr lang="nl-NL" sz="2400" dirty="0">
                <a:solidFill>
                  <a:schemeClr val="bg1"/>
                </a:solidFill>
              </a:rPr>
              <a:t> men hem levend waarna het hart uit zijn borstkas gesneden en hem in het gezicht zal worden geworpen. Ten slotte zal men zijn hoofd afhakken waarna zijn vier </a:t>
            </a:r>
            <a:r>
              <a:rPr lang="nl-NL" sz="2400" dirty="0" err="1">
                <a:solidFill>
                  <a:schemeClr val="bg1"/>
                </a:solidFill>
              </a:rPr>
              <a:t>uiteengetrokken</a:t>
            </a:r>
            <a:r>
              <a:rPr lang="nl-NL" sz="2400" dirty="0">
                <a:solidFill>
                  <a:schemeClr val="bg1"/>
                </a:solidFill>
              </a:rPr>
              <a:t> delen op de Haagpoort, Oostpoort, Ketelpoort en de </a:t>
            </a:r>
            <a:r>
              <a:rPr lang="nl-NL" sz="2400" dirty="0" err="1">
                <a:solidFill>
                  <a:schemeClr val="bg1"/>
                </a:solidFill>
              </a:rPr>
              <a:t>Waterslootsepoort</a:t>
            </a:r>
            <a:r>
              <a:rPr lang="nl-NL" sz="2400" dirty="0">
                <a:solidFill>
                  <a:schemeClr val="bg1"/>
                </a:solidFill>
              </a:rPr>
              <a:t> tentoongesteld dienen te worden. Zijn hoofd moet op een staak gespietst en vervolgens bij het voormalige huis van de prins worden geplaatst. </a:t>
            </a: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689" y="564933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4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825624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Voortzetting strijd door: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Prins Maurits			Johan van Oldenbarnevelt</a:t>
            </a:r>
          </a:p>
          <a:p>
            <a:r>
              <a:rPr lang="nl-NL" sz="2200" dirty="0">
                <a:solidFill>
                  <a:schemeClr val="bg1"/>
                </a:solidFill>
              </a:rPr>
              <a:t>(Militair leider)			(Politiek leider)</a:t>
            </a:r>
          </a:p>
          <a:p>
            <a:r>
              <a:rPr lang="nl-NL" sz="2200" i="1" dirty="0">
                <a:solidFill>
                  <a:schemeClr val="bg1"/>
                </a:solidFill>
              </a:rPr>
              <a:t>Stadhouder</a:t>
            </a:r>
            <a:r>
              <a:rPr lang="nl-NL" sz="2200" dirty="0">
                <a:solidFill>
                  <a:schemeClr val="bg1"/>
                </a:solidFill>
              </a:rPr>
              <a:t>			</a:t>
            </a:r>
            <a:r>
              <a:rPr lang="nl-NL" sz="2200" i="1" dirty="0">
                <a:solidFill>
                  <a:schemeClr val="bg1"/>
                </a:solidFill>
              </a:rPr>
              <a:t>Landsadvocaat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File:Michiel Jansz van Mierevelt - Johan van Oldenbarnevel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45" y="817027"/>
            <a:ext cx="3818769" cy="4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Michiel Jansz van Mierevelt - Maurits prins van Oranje-edit 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07" y="817027"/>
            <a:ext cx="3124250" cy="48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570181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9906000" y="643906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6480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1588: Spaanse </a:t>
            </a:r>
            <a:r>
              <a:rPr lang="nl-NL" sz="2200" dirty="0" smtClean="0">
                <a:solidFill>
                  <a:schemeClr val="bg1"/>
                </a:solidFill>
              </a:rPr>
              <a:t>Armada.</a:t>
            </a:r>
          </a:p>
          <a:p>
            <a:r>
              <a:rPr lang="nl-NL" sz="2200" dirty="0" smtClean="0">
                <a:solidFill>
                  <a:schemeClr val="bg1"/>
                </a:solidFill>
              </a:rPr>
              <a:t>Filips II wilde het protestantse Engeland verslaan met een grote vloot. 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734057"/>
            <a:ext cx="1096634" cy="1019663"/>
          </a:xfrm>
          <a:prstGeom prst="rect">
            <a:avLst/>
          </a:prstGeom>
        </p:spPr>
      </p:pic>
      <p:pic>
        <p:nvPicPr>
          <p:cNvPr id="2052" name="Picture 4" descr="http://static.bbci.co.uk/schoolradio/images/ic/qe//width/960/schoolradio/history/tudors/armada_158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66" y="1477023"/>
            <a:ext cx="8821400" cy="49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935760" y="332657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</a:rPr>
              <a:t>1588: Spaanse </a:t>
            </a:r>
            <a:r>
              <a:rPr lang="nl-NL" sz="2200" dirty="0" smtClean="0">
                <a:solidFill>
                  <a:schemeClr val="bg1"/>
                </a:solidFill>
              </a:rPr>
              <a:t>Armada.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3316" name="Picture 4" descr="File:Spanish Armad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34" y="789156"/>
            <a:ext cx="7088295" cy="55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upload.wikimedia.org/wikipedia/commons/0/0f/Routes_of_the_Spanish_Armad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5" y="789156"/>
            <a:ext cx="3154473" cy="57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833" y="55415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1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://upload.wikimedia.org/wikipedia/commons/b/bc/Nederlanden_1590-15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71099" cy="111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7488536" y="808536"/>
            <a:ext cx="371971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Veroveringen</a:t>
            </a:r>
            <a:r>
              <a:rPr lang="en-US" sz="2400" dirty="0" smtClean="0">
                <a:solidFill>
                  <a:schemeClr val="bg1"/>
                </a:solidFill>
              </a:rPr>
              <a:t> van </a:t>
            </a:r>
            <a:r>
              <a:rPr lang="en-US" sz="2400" dirty="0" err="1" smtClean="0">
                <a:solidFill>
                  <a:schemeClr val="bg1"/>
                </a:solidFill>
              </a:rPr>
              <a:t>Maurits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04" y="5439949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5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E:\V43\Hoofdstuk 5\Kaarten Tachtigjarige oorlog\Nederlanden_1596-15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04" y="35116"/>
            <a:ext cx="49798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V43\Hoofdstuk 5\Kaarten Tachtigjarige oorlog\Tachtigjarigeoorlog-1576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4" y="17557"/>
            <a:ext cx="4651547" cy="68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1609</a:t>
            </a:r>
            <a:r>
              <a:rPr lang="nl-NL" sz="2200" dirty="0">
                <a:solidFill>
                  <a:schemeClr val="bg1"/>
                </a:solidFill>
              </a:rPr>
              <a:t>: </a:t>
            </a:r>
            <a:r>
              <a:rPr lang="nl-NL" sz="2200" u="sng" dirty="0">
                <a:solidFill>
                  <a:schemeClr val="bg1"/>
                </a:solidFill>
              </a:rPr>
              <a:t>twaalfjarig bestand</a:t>
            </a:r>
            <a:r>
              <a:rPr lang="nl-NL" sz="2200" dirty="0">
                <a:solidFill>
                  <a:schemeClr val="bg1"/>
                </a:solidFill>
              </a:rPr>
              <a:t>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Vanaf 1621 tot 1648 weer oorlog.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u="sng" dirty="0" err="1" smtClean="0">
                <a:solidFill>
                  <a:schemeClr val="bg1"/>
                </a:solidFill>
              </a:rPr>
              <a:t>Frederik</a:t>
            </a:r>
            <a:r>
              <a:rPr lang="nl-NL" sz="2200" u="sng" dirty="0" smtClean="0">
                <a:solidFill>
                  <a:schemeClr val="bg1"/>
                </a:solidFill>
              </a:rPr>
              <a:t> Hendrik</a:t>
            </a:r>
            <a:r>
              <a:rPr lang="nl-NL" sz="2200" dirty="0" smtClean="0">
                <a:solidFill>
                  <a:schemeClr val="bg1"/>
                </a:solidFill>
              </a:rPr>
              <a:t> (Broer van Maurits): bezet Noord-Brabant en Limburg</a:t>
            </a:r>
            <a:endParaRPr lang="nl-NL" sz="2200" u="sng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1648: </a:t>
            </a:r>
            <a:r>
              <a:rPr lang="nl-NL" sz="2200" u="sng" dirty="0" smtClean="0">
                <a:solidFill>
                  <a:schemeClr val="bg1"/>
                </a:solidFill>
              </a:rPr>
              <a:t>Vrede van Munster </a:t>
            </a:r>
            <a:r>
              <a:rPr lang="nl-NL" sz="2200" dirty="0" smtClean="0">
                <a:solidFill>
                  <a:schemeClr val="bg1"/>
                </a:solidFill>
              </a:rPr>
              <a:t>(Einde tachtigjarige oorlog)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50" y="2919167"/>
            <a:ext cx="1096634" cy="1019663"/>
          </a:xfrm>
          <a:prstGeom prst="rect">
            <a:avLst/>
          </a:prstGeom>
        </p:spPr>
      </p:pic>
      <p:pic>
        <p:nvPicPr>
          <p:cNvPr id="16386" name="Picture 2" descr="http://upload.wikimedia.org/wikipedia/commons/thumb/8/8a/Westfaelischer_Friede_in_Muenster_(Gerard_Terborch_1648).jpg/380px-Westfaelischer_Friede_in_Muenster_(Gerard_Terborch_164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98" y="3429000"/>
            <a:ext cx="4599215" cy="35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3. Gevolgen van de Tachtigjarige Oorlog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2409337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3. Gevolgen van de Tachtigjarige Oorlog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Juul\Downloads\795px-Republiek_der_Zeven_Verenigde_Nederland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0"/>
            <a:ext cx="605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661" y="557057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Vrede van Munster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Belangrijkste besluiten:</a:t>
            </a: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Spanje erkende de Republiek als een onafhankelijke staat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zuidelijke gewesten bleven bij Spanje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ook werd afgesproken: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republiek zou geen pogingen doen het zuiden te veroveren.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schelde bleef dicht, waardoor schepen niet naar Antwerpen konden. (goed voor Amsterdam)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83" y="1902317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593882"/>
            <a:ext cx="253365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heer</a:t>
            </a:r>
            <a:r>
              <a:rPr lang="en-US" sz="2800" dirty="0" smtClean="0">
                <a:solidFill>
                  <a:schemeClr val="bg1"/>
                </a:solidFill>
              </a:rPr>
              <a:t> geld </a:t>
            </a:r>
            <a:r>
              <a:rPr lang="en-US" sz="2800" dirty="0" err="1" smtClean="0">
                <a:solidFill>
                  <a:schemeClr val="bg1"/>
                </a:solidFill>
              </a:rPr>
              <a:t>nodig</a:t>
            </a:r>
            <a:r>
              <a:rPr lang="en-US" sz="2800" dirty="0" smtClean="0">
                <a:solidFill>
                  <a:schemeClr val="bg1"/>
                </a:solidFill>
              </a:rPr>
              <a:t> had </a:t>
            </a:r>
            <a:r>
              <a:rPr lang="en-US" sz="2800" dirty="0" err="1" smtClean="0">
                <a:solidFill>
                  <a:schemeClr val="bg1"/>
                </a:solidFill>
              </a:rPr>
              <a:t>vroeg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aan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err="1" smtClean="0">
                <a:solidFill>
                  <a:schemeClr val="bg1"/>
                </a:solidFill>
              </a:rPr>
              <a:t>Gewestelijke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staten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V="1">
            <a:off x="6625883" y="1195754"/>
            <a:ext cx="2551711" cy="1378634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9177594" y="469628"/>
            <a:ext cx="2533650" cy="3108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 err="1" smtClean="0">
                <a:solidFill>
                  <a:schemeClr val="bg1"/>
                </a:solidFill>
              </a:rPr>
              <a:t>Gewestelijke</a:t>
            </a:r>
            <a:r>
              <a:rPr lang="en-US" sz="2800" u="sng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staten</a:t>
            </a:r>
            <a:r>
              <a:rPr lang="nl-NL" sz="2800" u="sng" dirty="0" smtClean="0">
                <a:solidFill>
                  <a:schemeClr val="bg1"/>
                </a:solidFill>
              </a:rPr>
              <a:t>:</a:t>
            </a:r>
            <a:r>
              <a:rPr lang="nl-NL" sz="2800" dirty="0" smtClean="0">
                <a:solidFill>
                  <a:schemeClr val="bg1"/>
                </a:solidFill>
              </a:rPr>
              <a:t> vergadering van de adel, geestelijkheid en burgers van de </a:t>
            </a:r>
            <a:r>
              <a:rPr lang="nl-NL" sz="2800" u="sng" dirty="0" smtClean="0">
                <a:solidFill>
                  <a:schemeClr val="bg1"/>
                </a:solidFill>
              </a:rPr>
              <a:t>steden</a:t>
            </a:r>
            <a:r>
              <a:rPr lang="nl-NL" sz="2800" dirty="0" smtClean="0">
                <a:solidFill>
                  <a:schemeClr val="bg1"/>
                </a:solidFill>
              </a:rPr>
              <a:t>.</a:t>
            </a:r>
            <a:endParaRPr lang="en-US" sz="2800" u="sng" dirty="0" smtClean="0">
              <a:solidFill>
                <a:schemeClr val="bg1"/>
              </a:solidFill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 flipV="1">
            <a:off x="5752514" y="953971"/>
            <a:ext cx="3416050" cy="794788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V="1">
            <a:off x="5743484" y="1518825"/>
            <a:ext cx="3481772" cy="2506491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349545" y="469628"/>
            <a:ext cx="1819019" cy="278981"/>
          </a:xfrm>
          <a:prstGeom prst="straightConnector1">
            <a:avLst/>
          </a:prstGeom>
          <a:ln w="793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8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ns.vanadrighem.com/historische_feesten/historie_1_aprilvieringen_files/IMG_06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3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456" y="0"/>
            <a:ext cx="5196115" cy="7077698"/>
          </a:xfrm>
          <a:prstGeom prst="rect">
            <a:avLst/>
          </a:prstGeom>
        </p:spPr>
      </p:pic>
      <p:pic>
        <p:nvPicPr>
          <p:cNvPr id="7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Republiek was een bijzonder land in Europa: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Had geen vorst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Gewesten waren nog steeds heel zelfstandig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macht lag bij rijke burgers (niet alleen adel)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Calvinisme officiële godsdienst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Openlijk uitvoeren van het katholieke geloof verboden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69" y="2685108"/>
            <a:ext cx="1096634" cy="1019663"/>
          </a:xfrm>
          <a:prstGeom prst="rect">
            <a:avLst/>
          </a:prstGeom>
        </p:spPr>
      </p:pic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Het bestuur van de Republiek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29" y="872194"/>
            <a:ext cx="11713029" cy="566671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830" y="872194"/>
            <a:ext cx="2619828" cy="222660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36" y="602908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71514" y="2721015"/>
            <a:ext cx="7924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4. Macht en mensen in de Republiek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36" y="6029081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44218" y="916417"/>
            <a:ext cx="483997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In de republiek waren alle gewesten gelijk, maar.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Holland was het </a:t>
            </a:r>
            <a:r>
              <a:rPr lang="nl-NL" sz="2200" u="sng" dirty="0" smtClean="0">
                <a:solidFill>
                  <a:schemeClr val="bg1"/>
                </a:solidFill>
              </a:rPr>
              <a:t>belangrijkste gewest</a:t>
            </a:r>
            <a:r>
              <a:rPr lang="nl-NL" sz="22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Betaalde het meest aan de uitgaven: dus ook veel invloed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Drenthe was niet </a:t>
            </a:r>
            <a:r>
              <a:rPr lang="nl-NL" sz="2200" u="sng" dirty="0" smtClean="0">
                <a:solidFill>
                  <a:schemeClr val="bg1"/>
                </a:solidFill>
              </a:rPr>
              <a:t>echt een gewest:</a:t>
            </a:r>
            <a:r>
              <a:rPr lang="nl-NL" sz="2200" dirty="0" smtClean="0">
                <a:solidFill>
                  <a:schemeClr val="bg1"/>
                </a:solidFill>
              </a:rPr>
              <a:t> geen vertegenwoordiging in de Staten-Generaal.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99" y="4416797"/>
            <a:ext cx="1096634" cy="1019663"/>
          </a:xfrm>
          <a:prstGeom prst="rect">
            <a:avLst/>
          </a:prstGeom>
        </p:spPr>
      </p:pic>
      <p:pic>
        <p:nvPicPr>
          <p:cNvPr id="2" name="Picture 2" descr="http://upload.wikimedia.org/wikipedia/commons/thumb/7/7b/Republiek_der_Zeven_Verenigde_Nederlanden.svg/266px-Republiek_der_Zeven_Verenigde_Nederland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91" y="701147"/>
            <a:ext cx="3960459" cy="44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>
            <a:off x="7982857" y="2124222"/>
            <a:ext cx="1747997" cy="305079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V="1">
            <a:off x="7982857" y="1924901"/>
            <a:ext cx="3580596" cy="1355328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44218" y="1259361"/>
            <a:ext cx="48399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Brabant, Zeeuws-Vlaanderen en Limburg waren </a:t>
            </a:r>
            <a:r>
              <a:rPr lang="nl-NL" sz="2200" u="sng" dirty="0" smtClean="0">
                <a:solidFill>
                  <a:schemeClr val="bg1"/>
                </a:solidFill>
              </a:rPr>
              <a:t>Generaliteitslanden.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Ze werden bestuurd door de </a:t>
            </a:r>
            <a:r>
              <a:rPr lang="nl-NL" sz="2200" dirty="0" err="1">
                <a:solidFill>
                  <a:schemeClr val="bg1"/>
                </a:solidFill>
              </a:rPr>
              <a:t>S</a:t>
            </a:r>
            <a:r>
              <a:rPr lang="nl-NL" sz="2200" dirty="0" err="1" smtClean="0">
                <a:solidFill>
                  <a:schemeClr val="bg1"/>
                </a:solidFill>
              </a:rPr>
              <a:t>taten-generaal</a:t>
            </a:r>
            <a:r>
              <a:rPr lang="nl-NL" sz="2200" dirty="0" smtClean="0">
                <a:solidFill>
                  <a:schemeClr val="bg1"/>
                </a:solidFill>
              </a:rPr>
              <a:t>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Deze gewesten waren grotendeels katholiek: daarom werden ze niet vertrouwd.</a:t>
            </a: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00" y="4939311"/>
            <a:ext cx="1096634" cy="1019663"/>
          </a:xfrm>
          <a:prstGeom prst="rect">
            <a:avLst/>
          </a:prstGeom>
        </p:spPr>
      </p:pic>
      <p:pic>
        <p:nvPicPr>
          <p:cNvPr id="2" name="Picture 2" descr="http://upload.wikimedia.org/wikipedia/commons/thumb/7/7b/Republiek_der_Zeven_Verenigde_Nederlanden.svg/266px-Republiek_der_Zeven_Verenigde_Nederlande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91" y="701147"/>
            <a:ext cx="3960459" cy="44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Rechte verbindingslijn met pijl 12"/>
          <p:cNvCxnSpPr/>
          <p:nvPr/>
        </p:nvCxnSpPr>
        <p:spPr>
          <a:xfrm>
            <a:off x="7721600" y="2278743"/>
            <a:ext cx="2308665" cy="1515558"/>
          </a:xfrm>
          <a:prstGeom prst="straightConnector1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6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130820" y="6356349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402015" y="91311"/>
            <a:ext cx="8330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u="sng" dirty="0" smtClean="0">
                <a:solidFill>
                  <a:schemeClr val="bg1"/>
                </a:solidFill>
              </a:rPr>
              <a:t>Regenten</a:t>
            </a:r>
            <a:r>
              <a:rPr lang="nl-NL" sz="2200" dirty="0" smtClean="0">
                <a:solidFill>
                  <a:schemeClr val="bg1"/>
                </a:solidFill>
              </a:rPr>
              <a:t>: Rijke handelaren uit de stad die de bestuurders van de Republiek waren.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Zij werkten samen als een groep: </a:t>
            </a:r>
            <a:r>
              <a:rPr lang="nl-NL" sz="2200" u="sng" dirty="0" smtClean="0">
                <a:solidFill>
                  <a:schemeClr val="bg1"/>
                </a:solidFill>
              </a:rPr>
              <a:t>Het patriciaat</a:t>
            </a:r>
            <a:r>
              <a:rPr lang="nl-NL" sz="2200" dirty="0" smtClean="0">
                <a:solidFill>
                  <a:schemeClr val="bg1"/>
                </a:solidFill>
              </a:rPr>
              <a:t>.</a:t>
            </a:r>
          </a:p>
          <a:p>
            <a:endParaRPr lang="nl-NL" sz="2200" u="sng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Banen werden aan andere regenten doorgegeven, ontstaan van een </a:t>
            </a:r>
            <a:r>
              <a:rPr lang="nl-NL" sz="2200" u="sng" dirty="0" smtClean="0">
                <a:solidFill>
                  <a:schemeClr val="bg1"/>
                </a:solidFill>
              </a:rPr>
              <a:t>regentenstand.</a:t>
            </a: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66" y="1733180"/>
            <a:ext cx="1096634" cy="1019663"/>
          </a:xfrm>
          <a:prstGeom prst="rect">
            <a:avLst/>
          </a:prstGeom>
        </p:spPr>
      </p:pic>
      <p:pic>
        <p:nvPicPr>
          <p:cNvPr id="1028" name="Picture 4" descr="http://www.schilderijen.nu/schilderij/Jan-de-Bray-De-regenten-van-het-weeshuis-in-Haarlem-i39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42" y="2633074"/>
            <a:ext cx="5643984" cy="42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28446" y="231321"/>
            <a:ext cx="79247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Soms ontstond er binnen het bestuur ruzie: vooral tussen stadhouder en raadspensionaris.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Omdat: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Raadspensionaris werkte met de regenten.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Stadhouders kregen hun macht omdat ze baas waren van het leger.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Vooral de stadhouders probeerden hun macht te vergroten.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Soms </a:t>
            </a:r>
            <a:r>
              <a:rPr lang="nl-NL" sz="2200" dirty="0">
                <a:solidFill>
                  <a:schemeClr val="bg1"/>
                </a:solidFill>
              </a:rPr>
              <a:t>werd er geen nieuwe stadhouder genoemd uit angst dat deze te veel macht zou krijgen: </a:t>
            </a:r>
            <a:r>
              <a:rPr lang="nl-NL" sz="2200" u="sng" dirty="0">
                <a:solidFill>
                  <a:schemeClr val="bg1"/>
                </a:solidFill>
              </a:rPr>
              <a:t>stadhouderloze tijdperk</a:t>
            </a:r>
            <a:r>
              <a:rPr lang="nl-NL" sz="2200" dirty="0">
                <a:solidFill>
                  <a:schemeClr val="bg1"/>
                </a:solidFill>
              </a:rPr>
              <a:t>.</a:t>
            </a:r>
          </a:p>
          <a:p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653" y="5402965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512457" y="332657"/>
            <a:ext cx="7924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bevolkingslagen in de Republiek</a:t>
            </a:r>
          </a:p>
          <a:p>
            <a:r>
              <a:rPr lang="nl-NL" sz="2200" dirty="0" smtClean="0">
                <a:solidFill>
                  <a:schemeClr val="bg1"/>
                </a:solidFill>
              </a:rPr>
              <a:t>2 miljoen inwoners</a:t>
            </a:r>
            <a:endParaRPr lang="nl-NL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457" y="1078111"/>
            <a:ext cx="4281714" cy="566291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7721599" y="1218069"/>
            <a:ext cx="41720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4,5 %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75 %</a:t>
            </a: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58009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6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8/83/Great_Assembly_of_the_States-General_in_1651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2516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34" y="4968368"/>
            <a:ext cx="1096634" cy="101966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577" y="597544"/>
            <a:ext cx="4281714" cy="566291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7794171" y="1218069"/>
            <a:ext cx="41720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Bevolkingslagen in de Republiek.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Calvinisme zegt: </a:t>
            </a:r>
            <a:r>
              <a:rPr lang="nl-NL" sz="2200" dirty="0">
                <a:solidFill>
                  <a:schemeClr val="bg1"/>
                </a:solidFill>
              </a:rPr>
              <a:t>met zuinig zijn en hard werken kom je verder in het leven.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het werd steeds moeilijker om hogerop te komen. De meeste mensen bleven in hun bevolkingslaag.</a:t>
            </a:r>
          </a:p>
        </p:txBody>
      </p:sp>
    </p:spTree>
    <p:extLst>
      <p:ext uri="{BB962C8B-B14F-4D97-AF65-F5344CB8AC3E}">
        <p14:creationId xmlns:p14="http://schemas.microsoft.com/office/powerpoint/2010/main" val="4171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770443" y="4593882"/>
            <a:ext cx="253365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Om </a:t>
            </a:r>
            <a:r>
              <a:rPr lang="en-US" sz="2800" dirty="0" err="1" smtClean="0">
                <a:solidFill>
                  <a:schemeClr val="bg1"/>
                </a:solidFill>
              </a:rPr>
              <a:t>sneller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vergaderen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richtte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u="sng" dirty="0" smtClean="0">
                <a:solidFill>
                  <a:schemeClr val="bg1"/>
                </a:solidFill>
              </a:rPr>
              <a:t>Staten-</a:t>
            </a:r>
            <a:r>
              <a:rPr lang="en-US" sz="2800" u="sng" dirty="0" err="1" smtClean="0">
                <a:solidFill>
                  <a:schemeClr val="bg1"/>
                </a:solidFill>
              </a:rPr>
              <a:t>generaal</a:t>
            </a:r>
            <a:r>
              <a:rPr lang="en-US" sz="2800" dirty="0" smtClean="0">
                <a:solidFill>
                  <a:schemeClr val="bg1"/>
                </a:solidFill>
              </a:rPr>
              <a:t> op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9177594" y="469628"/>
            <a:ext cx="317384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u="sng" dirty="0" smtClean="0">
                <a:solidFill>
                  <a:schemeClr val="bg1"/>
                </a:solidFill>
              </a:rPr>
              <a:t>Staten-Generaal</a:t>
            </a:r>
            <a:r>
              <a:rPr lang="nl-NL" sz="2800" dirty="0" smtClean="0">
                <a:solidFill>
                  <a:schemeClr val="bg1"/>
                </a:solidFill>
              </a:rPr>
              <a:t>: Vergadering in Brussel met vertegenwoordigers van alle gewesten.</a:t>
            </a:r>
            <a:endParaRPr lang="en-US" sz="2800" u="sng" dirty="0" smtClean="0">
              <a:solidFill>
                <a:schemeClr val="bg1"/>
              </a:solid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5169694" y="815926"/>
            <a:ext cx="4007900" cy="3137791"/>
          </a:xfrm>
          <a:prstGeom prst="straightConnector1">
            <a:avLst/>
          </a:prstGeom>
          <a:ln w="1270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5169694" y="4005263"/>
            <a:ext cx="1107767" cy="1712003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V="1">
            <a:off x="3784396" y="3976688"/>
            <a:ext cx="1337673" cy="60250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>
            <a:off x="3884500" y="3640016"/>
            <a:ext cx="1237569" cy="30128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 flipH="1">
            <a:off x="5169694" y="815926"/>
            <a:ext cx="1840573" cy="3092547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 flipH="1">
            <a:off x="5222100" y="3505982"/>
            <a:ext cx="1483367" cy="454037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5142591" y="2342271"/>
            <a:ext cx="104658" cy="1566202"/>
          </a:xfrm>
          <a:prstGeom prst="straightConnector1">
            <a:avLst/>
          </a:prstGeom>
          <a:ln w="63500">
            <a:headEnd type="none"/>
            <a:tailEnd type="stealt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5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92" y="2919168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834799" y="318352"/>
            <a:ext cx="72904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Vrouwen hadden een ondergeschikte rol: deden niet mee in het bestuur.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Alleen de vrouwen van de allerrijksten hoefden niet te werken. 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 meeste vrouwen werkten wel.</a:t>
            </a: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Vrouwen zijn regelmatig het onderwerp van kunst uit deze tijd: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&lt;- Meisje met de Parel van Johannes Vermeer</a:t>
            </a:r>
          </a:p>
        </p:txBody>
      </p:sp>
      <p:pic>
        <p:nvPicPr>
          <p:cNvPr id="3074" name="Picture 2" descr="Girl with a Pearl Earrin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1101"/>
            <a:ext cx="3601329" cy="68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2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74" y="4688523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05160" y="2998113"/>
            <a:ext cx="417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5. De Gouden Eeuw</a:t>
            </a: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6" y="2685552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u="sng" dirty="0" smtClean="0">
                <a:solidFill>
                  <a:schemeClr val="bg1"/>
                </a:solidFill>
              </a:rPr>
              <a:t>De Gouden Eeuw</a:t>
            </a:r>
            <a:r>
              <a:rPr lang="nl-NL" sz="2200" dirty="0" smtClean="0">
                <a:solidFill>
                  <a:schemeClr val="bg1"/>
                </a:solidFill>
              </a:rPr>
              <a:t>: Een periode in de 17</a:t>
            </a:r>
            <a:r>
              <a:rPr lang="nl-NL" sz="2200" baseline="30000" dirty="0" smtClean="0">
                <a:solidFill>
                  <a:schemeClr val="bg1"/>
                </a:solidFill>
              </a:rPr>
              <a:t>e</a:t>
            </a:r>
            <a:r>
              <a:rPr lang="nl-NL" sz="2200" dirty="0" smtClean="0">
                <a:solidFill>
                  <a:schemeClr val="bg1"/>
                </a:solidFill>
              </a:rPr>
              <a:t> eeuw waarin de Republiek der Verenigde Nederlanden het rijkste land van Europa is.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r>
              <a:rPr lang="nl-NL" sz="2200" i="1" dirty="0" smtClean="0">
                <a:solidFill>
                  <a:schemeClr val="bg1"/>
                </a:solidFill>
              </a:rPr>
              <a:t>Hoe kan het dat de kleine en jonge Republiek ineens zo rijk wordt?</a:t>
            </a:r>
          </a:p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>
              <a:solidFill>
                <a:schemeClr val="bg1"/>
              </a:solidFill>
            </a:endParaRPr>
          </a:p>
          <a:p>
            <a:r>
              <a:rPr lang="nl-NL" i="1" dirty="0" smtClean="0">
                <a:solidFill>
                  <a:schemeClr val="bg1"/>
                </a:solidFill>
              </a:rPr>
              <a:t>&lt;- Beurs in Amsterdam (1653)</a:t>
            </a:r>
            <a:endParaRPr lang="nl-NL" sz="1600" i="1" dirty="0" smtClean="0">
              <a:solidFill>
                <a:schemeClr val="bg1"/>
              </a:solidFill>
            </a:endParaRPr>
          </a:p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678691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Landbouw:</a:t>
            </a:r>
          </a:p>
          <a:p>
            <a:pPr marL="457200" indent="-457200">
              <a:buAutoNum type="arabicPeriod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Veel nieuwe landbouwgrond door droogleggen van meren.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Specialisatie van boeren: je maakt één ding dat je kan verkopen.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Andere spullen haal je uit het buitenland.</a:t>
            </a:r>
          </a:p>
        </p:txBody>
      </p:sp>
      <p:pic>
        <p:nvPicPr>
          <p:cNvPr id="2050" name="Picture 2" descr="http://www.scheveningen1813-2013.nl/huifkarren/ruysdael/ruysdael9/landwegg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68" y="3160698"/>
            <a:ext cx="4851196" cy="356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25" y="2304955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2. Nederlandse handelaren.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De Republiek had een grote handelsvloot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Schepen uit de Republiek zijn sneller en lichter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Over de hele wereld handelen deze Nederlandse schepen.</a:t>
            </a:r>
          </a:p>
        </p:txBody>
      </p:sp>
      <p:pic>
        <p:nvPicPr>
          <p:cNvPr id="10" name="Picture 2" descr="File:Dutch ships in the roadstead of Texel (the 'Gouden Leeuw' of Cornelis Tromp in the center)(Ludolf Backhuysen, 167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83" y="2480958"/>
            <a:ext cx="5474175" cy="35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25" y="2304955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977731" y="847151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3. Amsterdam wordt een belangrijke handelsstad in Europa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Lag tussen de handelsgebieden in de Oostzee en de Middellandse zee.</a:t>
            </a:r>
          </a:p>
        </p:txBody>
      </p:sp>
      <p:pic>
        <p:nvPicPr>
          <p:cNvPr id="4100" name="Picture 4" descr="http://www.fransvanschooten.nl/images/Europa_16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036" y="1955147"/>
            <a:ext cx="6066764" cy="46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Rechte verbindingslijn met pijl 11"/>
          <p:cNvCxnSpPr/>
          <p:nvPr/>
        </p:nvCxnSpPr>
        <p:spPr>
          <a:xfrm flipH="1">
            <a:off x="7562351" y="1611086"/>
            <a:ext cx="1407479" cy="1203700"/>
          </a:xfrm>
          <a:prstGeom prst="straightConnector1">
            <a:avLst/>
          </a:prstGeom>
          <a:ln w="825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5007429" y="1926928"/>
            <a:ext cx="1074057" cy="3603015"/>
          </a:xfrm>
          <a:prstGeom prst="straightConnector1">
            <a:avLst/>
          </a:prstGeom>
          <a:ln w="825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5-puntige ster 13"/>
          <p:cNvSpPr/>
          <p:nvPr/>
        </p:nvSpPr>
        <p:spPr>
          <a:xfrm>
            <a:off x="6137719" y="3232991"/>
            <a:ext cx="220144" cy="183254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3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02" y="1707228"/>
            <a:ext cx="1096634" cy="101966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617177" y="964276"/>
            <a:ext cx="716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200" i="1" dirty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141995" y="712607"/>
            <a:ext cx="716924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Amsterdam wordt belangrijke </a:t>
            </a:r>
            <a:r>
              <a:rPr lang="nl-NL" sz="2200" u="sng" dirty="0" smtClean="0">
                <a:solidFill>
                  <a:schemeClr val="bg1"/>
                </a:solidFill>
              </a:rPr>
              <a:t>stapelmarkt</a:t>
            </a:r>
            <a:r>
              <a:rPr lang="nl-NL" sz="2200" dirty="0" smtClean="0">
                <a:solidFill>
                  <a:schemeClr val="bg1"/>
                </a:solidFill>
              </a:rPr>
              <a:t>: plaats waar goederen bij elkaar worden gebracht en opgeslagen.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Veel van wat naar Europa ging </a:t>
            </a:r>
          </a:p>
          <a:p>
            <a:r>
              <a:rPr lang="nl-NL" sz="2200" i="1" dirty="0" smtClean="0">
                <a:solidFill>
                  <a:schemeClr val="bg1"/>
                </a:solidFill>
              </a:rPr>
              <a:t>Kwam door Amsterdam. Zoals: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Graan en hout uit de Oostzee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IJzer en katoen uit Amerika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i="1" dirty="0" smtClean="0">
                <a:solidFill>
                  <a:schemeClr val="bg1"/>
                </a:solidFill>
              </a:rPr>
              <a:t>Specerijen uit Azië</a:t>
            </a: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endParaRPr lang="nl-NL" sz="2200" i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museumserver.nl/museumkrant/editie19/graphics/bot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26" y="2217059"/>
            <a:ext cx="3268747" cy="35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828453" y="240556"/>
            <a:ext cx="780154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1602: </a:t>
            </a:r>
            <a:r>
              <a:rPr lang="nl-NL" sz="2200" dirty="0" smtClean="0">
                <a:solidFill>
                  <a:schemeClr val="bg1"/>
                </a:solidFill>
              </a:rPr>
              <a:t>VOC (Verenigde Oost-Indische compagnie) opgericht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Monopolie op de handel </a:t>
            </a:r>
            <a:r>
              <a:rPr lang="nl-NL" sz="2200" dirty="0" smtClean="0">
                <a:solidFill>
                  <a:schemeClr val="bg1"/>
                </a:solidFill>
              </a:rPr>
              <a:t>in Azië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Met de bevolking daar werden verdragen gesloten. Of ze werden gedwongen te handelen.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i="1" dirty="0" smtClean="0">
                <a:solidFill>
                  <a:schemeClr val="bg1"/>
                </a:solidFill>
              </a:rPr>
              <a:t>Handel in peper</a:t>
            </a:r>
            <a:r>
              <a:rPr lang="nl-NL" sz="2200" i="1" smtClean="0">
                <a:solidFill>
                  <a:schemeClr val="bg1"/>
                </a:solidFill>
              </a:rPr>
              <a:t>, kruidnagel </a:t>
            </a:r>
            <a:r>
              <a:rPr lang="nl-NL" sz="2200" i="1" dirty="0" smtClean="0">
                <a:solidFill>
                  <a:schemeClr val="bg1"/>
                </a:solidFill>
              </a:rPr>
              <a:t>en nootmuskaat</a:t>
            </a: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6/66/Anonymous_The_Noord-Nieuwland_in_Table_Bay,_1762.jpg/260px-Anonymous_The_Noord-Nieuwland_in_Table_Bay,_17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08" y="3527072"/>
            <a:ext cx="3997894" cy="282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ozefherman.nl/pic/middeleeuws_pic/voc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41" y="3543952"/>
            <a:ext cx="4758990" cy="282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53" y="570181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71752" y="0"/>
            <a:ext cx="7119161" cy="703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sz="2200" u="sng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>
                <a:solidFill>
                  <a:schemeClr val="bg1"/>
                </a:solidFill>
              </a:rPr>
              <a:t>1621: </a:t>
            </a:r>
            <a:r>
              <a:rPr lang="nl-NL" sz="2200" dirty="0" smtClean="0">
                <a:solidFill>
                  <a:schemeClr val="bg1"/>
                </a:solidFill>
              </a:rPr>
              <a:t>Oprichting WIC (West-Indische Compagnie)</a:t>
            </a:r>
          </a:p>
          <a:p>
            <a:pPr>
              <a:spcBef>
                <a:spcPct val="50000"/>
              </a:spcBef>
            </a:pPr>
            <a:endParaRPr lang="nl-NL" sz="220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Handelde in Noord en Zuid-Amerika.</a:t>
            </a: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nl-NL" sz="2200" dirty="0" smtClean="0">
                <a:solidFill>
                  <a:schemeClr val="bg1"/>
                </a:solidFill>
              </a:rPr>
              <a:t>Handel in: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Slaven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Koffie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Tabak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Suiker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Cacao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endParaRPr lang="nl-NL" sz="2200" i="1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9096D49-DAE3-40DE-93E0-41688E0A5016}" type="slidenum">
              <a:rPr lang="nl-NL" sz="240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slavenhaler.nl/slavenhan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05" y="2394621"/>
            <a:ext cx="5349117" cy="37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50" y="5583983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Er is veel nijverheid in de Nederlanden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Veel scheepsbouw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Bewerking van goederen die worden verhandeld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200" dirty="0" smtClean="0">
                <a:solidFill>
                  <a:schemeClr val="bg1"/>
                </a:solidFill>
              </a:rPr>
              <a:t>Hollands textiel populair in Europa</a:t>
            </a:r>
          </a:p>
          <a:p>
            <a:pPr marL="457200" indent="-457200">
              <a:buFont typeface="+mj-lt"/>
              <a:buAutoNum type="arabicPeriod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Maar niet iedereen is welvarend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Boeren in het oosten en zuiden moesten hard werken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Vooral de gegoede en kleine burgerij profiteerden van de handel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17" y="439662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72873" y="4522600"/>
            <a:ext cx="3231220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Als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Karel</a:t>
            </a:r>
            <a:r>
              <a:rPr lang="en-US" sz="2800" dirty="0" smtClean="0">
                <a:solidFill>
                  <a:schemeClr val="bg1"/>
                </a:solidFill>
              </a:rPr>
              <a:t> V </a:t>
            </a:r>
            <a:r>
              <a:rPr lang="en-US" sz="2800" dirty="0" err="1" smtClean="0">
                <a:solidFill>
                  <a:schemeClr val="bg1"/>
                </a:solidFill>
              </a:rPr>
              <a:t>niet</a:t>
            </a:r>
            <a:r>
              <a:rPr lang="en-US" sz="2800" dirty="0" smtClean="0">
                <a:solidFill>
                  <a:schemeClr val="bg1"/>
                </a:solidFill>
              </a:rPr>
              <a:t> in de </a:t>
            </a:r>
            <a:r>
              <a:rPr lang="en-US" sz="2800" dirty="0" err="1" smtClean="0">
                <a:solidFill>
                  <a:schemeClr val="bg1"/>
                </a:solidFill>
              </a:rPr>
              <a:t>Nederlanden</a:t>
            </a:r>
            <a:r>
              <a:rPr lang="en-US" sz="2800" dirty="0" smtClean="0">
                <a:solidFill>
                  <a:schemeClr val="bg1"/>
                </a:solidFill>
              </a:rPr>
              <a:t> was </a:t>
            </a:r>
            <a:r>
              <a:rPr lang="en-US" sz="2800" dirty="0" err="1" smtClean="0">
                <a:solidFill>
                  <a:schemeClr val="bg1"/>
                </a:solidFill>
              </a:rPr>
              <a:t>stuurde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hij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een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vervanger</a:t>
            </a:r>
            <a:r>
              <a:rPr lang="nl-NL" sz="2800" dirty="0" smtClean="0">
                <a:solidFill>
                  <a:schemeClr val="bg1"/>
                </a:solidFill>
              </a:rPr>
              <a:t>: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</a:rPr>
              <a:t>landvoogd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288592" y="3692361"/>
            <a:ext cx="184918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tx1"/>
                </a:solidFill>
              </a:rPr>
              <a:t>Landvoogd</a:t>
            </a:r>
            <a:endParaRPr lang="nl-NL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http://images.clipartpanda.com/crown-clip-art-jRiAGgxcL.png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0444" y="3202000"/>
            <a:ext cx="785481" cy="5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1619" y="13468"/>
            <a:ext cx="5579469" cy="684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8" y="13468"/>
            <a:ext cx="2533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upload.wikimedia.org/wikipedia/commons/b/bf/Emanuel_de_Witte_-_De_binnenplaats_van_de_beurs_te_Amsterd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497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977731" y="480378"/>
            <a:ext cx="71692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>
                <a:solidFill>
                  <a:schemeClr val="bg1"/>
                </a:solidFill>
              </a:rPr>
              <a:t>De Gouden Eeuw eindigt aan het einde van de 17</a:t>
            </a:r>
            <a:r>
              <a:rPr lang="nl-NL" sz="2200" baseline="30000" dirty="0" smtClean="0">
                <a:solidFill>
                  <a:schemeClr val="bg1"/>
                </a:solidFill>
              </a:rPr>
              <a:t>e</a:t>
            </a:r>
            <a:r>
              <a:rPr lang="nl-NL" sz="2200" dirty="0" smtClean="0">
                <a:solidFill>
                  <a:schemeClr val="bg1"/>
                </a:solidFill>
              </a:rPr>
              <a:t> eeuw.</a:t>
            </a: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 smtClean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Vooral Engeland en Frankrijk werden machtiger, omdat: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Hadden rond nog 1660 interne problemen die later opgelost waren.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Handelaren uit de republiek moesten meer betalen om met deze landen te handelen.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200" dirty="0" smtClean="0">
                <a:solidFill>
                  <a:schemeClr val="bg1"/>
                </a:solidFill>
              </a:rPr>
              <a:t>Handelsvloten van deze landen groeiden.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 smtClean="0">
                <a:solidFill>
                  <a:schemeClr val="bg1"/>
                </a:solidFill>
              </a:rPr>
              <a:t>De Republiek was niet meer zo machtig maar bleef een belangrijk handelsland.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200" dirty="0" smtClean="0">
              <a:solidFill>
                <a:schemeClr val="bg1"/>
              </a:solidFill>
            </a:endParaRPr>
          </a:p>
        </p:txBody>
      </p:sp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55" y="5660374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99" y="984688"/>
            <a:ext cx="1096634" cy="10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966816" y="480696"/>
            <a:ext cx="6106097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Karel V was de machtigste koning van Europa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google.nl/url?sa=i&amp;source=images&amp;cd=&amp;ved=0CAUQjBw&amp;url=http%3A%2F%2Fupload.wikimedia.org%2Fwikipedia%2Fcommons%2Fthumb%2F8%2F89%2FTitian_-_Portrait_of_Charles_V_Seated_-_WGA22964.jpg%2F266px-Titian_-_Portrait_of_Charles_V_Seated_-_WGA22964.jpg&amp;ei=vf7AVK-6NMO3OL_BgcgB&amp;psig=AFQjCNEkH5AtN5kkeV1M2jwJPHXBWx5DfA&amp;ust=142202066992434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81395"/>
            <a:ext cx="3238500" cy="70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upload.wikimedia.org/wikipedia/commons/thumb/d/dd/Karel-V-rijken.jpg/300px-Karel-V-rijk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64" y="1755775"/>
            <a:ext cx="6391336" cy="44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1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2045</Words>
  <Application>Microsoft Office PowerPoint</Application>
  <PresentationFormat>Breedbeeld</PresentationFormat>
  <Paragraphs>488</Paragraphs>
  <Slides>80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80</vt:i4>
      </vt:variant>
    </vt:vector>
  </HeadingPairs>
  <TitlesOfParts>
    <vt:vector size="86" baseType="lpstr">
      <vt:lpstr>SimHei</vt:lpstr>
      <vt:lpstr>Arial</vt:lpstr>
      <vt:lpstr>Calibri</vt:lpstr>
      <vt:lpstr>Calibri Light</vt:lpstr>
      <vt:lpstr>Verdana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Mr. Klomp</dc:creator>
  <cp:lastModifiedBy>Ruud Klomp</cp:lastModifiedBy>
  <cp:revision>99</cp:revision>
  <dcterms:created xsi:type="dcterms:W3CDTF">2014-08-19T08:51:54Z</dcterms:created>
  <dcterms:modified xsi:type="dcterms:W3CDTF">2015-03-20T11:59:01Z</dcterms:modified>
</cp:coreProperties>
</file>